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62" r:id="rId3"/>
    <p:sldId id="263" r:id="rId4"/>
    <p:sldId id="265" r:id="rId5"/>
    <p:sldId id="264" r:id="rId6"/>
    <p:sldId id="266" r:id="rId7"/>
    <p:sldId id="268" r:id="rId8"/>
    <p:sldId id="269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23"/>
    <p:restoredTop sz="94751"/>
  </p:normalViewPr>
  <p:slideViewPr>
    <p:cSldViewPr snapToGrid="0">
      <p:cViewPr varScale="1">
        <p:scale>
          <a:sx n="119" d="100"/>
          <a:sy n="119" d="100"/>
        </p:scale>
        <p:origin x="5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3/19/25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3/19/25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3/19/25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3/19/25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3/19/25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3/19/25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3/19/25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3/19/25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3/19/25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3/19/25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3/19/25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3/19/25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C31EB-E7F1-6304-3314-7F974E8B1C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INVESTMENT THEMES as </a:t>
            </a:r>
            <a:br>
              <a:rPr lang="en-US" dirty="0"/>
            </a:br>
            <a:r>
              <a:rPr lang="en-US" dirty="0"/>
              <a:t>Missing RISK Factors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73C073-756E-134E-4946-65403B22FC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Ryan Brown</a:t>
            </a:r>
          </a:p>
          <a:p>
            <a:r>
              <a:rPr lang="en-US" dirty="0"/>
              <a:t>OSQF / R-in-Finance</a:t>
            </a:r>
          </a:p>
          <a:p>
            <a:r>
              <a:rPr lang="en-US" dirty="0"/>
              <a:t>April 2025</a:t>
            </a:r>
          </a:p>
        </p:txBody>
      </p:sp>
    </p:spTree>
    <p:extLst>
      <p:ext uri="{BB962C8B-B14F-4D97-AF65-F5344CB8AC3E}">
        <p14:creationId xmlns:p14="http://schemas.microsoft.com/office/powerpoint/2010/main" val="359633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47DA8-368E-0524-6058-36910FFBD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Thematic investing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9A638-0EE0-9781-4AB1-D449EA921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343208"/>
          </a:xfrm>
        </p:spPr>
        <p:txBody>
          <a:bodyPr>
            <a:normAutofit/>
          </a:bodyPr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Examples of themes: artificial intelligence, carbon neutrality, covid sensitivity, inflation, drug legalization, onshoring, tariff-sensitive, meme stocks</a:t>
            </a:r>
          </a:p>
          <a:p>
            <a:r>
              <a:rPr lang="en-US" dirty="0">
                <a:latin typeface="Times New Roman" panose="02020603050405020304" pitchFamily="18" charset="0"/>
              </a:rPr>
              <a:t>Returns driven by a common economic narrative</a:t>
            </a:r>
          </a:p>
          <a:p>
            <a:r>
              <a:rPr lang="en-US" dirty="0">
                <a:latin typeface="Times New Roman" panose="02020603050405020304" pitchFamily="18" charset="0"/>
              </a:rPr>
              <a:t>Analogous to categorical variables in conventional risk models: industry, country, asset class, </a:t>
            </a:r>
            <a:r>
              <a:rPr lang="en-US" dirty="0" err="1">
                <a:latin typeface="Times New Roman" panose="02020603050405020304" pitchFamily="18" charset="0"/>
              </a:rPr>
              <a:t>etc</a:t>
            </a:r>
            <a:endParaRPr lang="en-US" dirty="0">
              <a:latin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</a:rPr>
              <a:t>Themes aren’t entirely spanned by conventional risk models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195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AE79D-F036-45D0-85A9-FAD0051DC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5C7FD-AE74-FC63-9AFF-B61CBAB68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Ex-ante risks of thematic portfolios are too low using risk models</a:t>
            </a:r>
          </a:p>
          <a:p>
            <a:r>
              <a:rPr lang="en-US" dirty="0"/>
              <a:t>We supplement an existing vendor risk model to capture incremental risks linked to themes</a:t>
            </a:r>
          </a:p>
          <a:p>
            <a:r>
              <a:rPr lang="en-US" dirty="0"/>
              <a:t>This “joint” risk model produces larger risk estimates which are more aligned with realizations</a:t>
            </a:r>
          </a:p>
        </p:txBody>
      </p:sp>
    </p:spTree>
    <p:extLst>
      <p:ext uri="{BB962C8B-B14F-4D97-AF65-F5344CB8AC3E}">
        <p14:creationId xmlns:p14="http://schemas.microsoft.com/office/powerpoint/2010/main" val="573170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17DC5-43BC-372E-7368-82D49E457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7D7F4CF-DC2F-7BD9-543E-5ED72B3136B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For each theme, regress off the risk model factors to get: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_</m:t>
                        </m:r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𝑢𝑛𝑠𝑝𝑎𝑛</m:t>
                        </m:r>
                      </m:sub>
                    </m:sSub>
                  </m:oMath>
                </a14:m>
                <a:r>
                  <a:rPr lang="en-US" dirty="0">
                    <a:effectLst/>
                  </a:rPr>
                  <a:t> </a:t>
                </a:r>
                <a:endParaRPr lang="en-US" dirty="0"/>
              </a:p>
              <a:p>
                <a:r>
                  <a:rPr lang="en-US" dirty="0"/>
                  <a:t>Each period, estimate the associated payoffs: </a:t>
                </a:r>
              </a:p>
              <a:p>
                <a:pPr marL="2286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kern="100" smtClean="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𝑟</m:t>
                      </m:r>
                      <m:r>
                        <a:rPr lang="en-US" i="1" kern="100" smtClean="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𝑇</m:t>
                          </m:r>
                          <m:r>
                            <a:rPr lang="en-US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_</m:t>
                          </m:r>
                          <m:r>
                            <a:rPr lang="en-US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𝑢𝑛𝑠𝑝𝑎𝑛</m:t>
                          </m:r>
                        </m:sub>
                      </m:sSub>
                      <m:sSub>
                        <m:sSubPr>
                          <m:ctrlPr>
                            <a:rPr lang="en-US" i="1" kern="100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 kern="10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i="1" kern="10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𝑇</m:t>
                          </m:r>
                          <m:r>
                            <a:rPr lang="en-US" i="1" kern="10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_</m:t>
                          </m:r>
                          <m:r>
                            <a:rPr lang="en-US" i="1" kern="10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𝑢𝑛𝑠𝑝𝑎𝑛</m:t>
                          </m:r>
                        </m:sub>
                      </m:sSub>
                      <m:r>
                        <a:rPr lang="en-US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𝜀</m:t>
                          </m:r>
                          <m:r>
                            <a:rPr lang="en-US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_</m:t>
                          </m:r>
                          <m:r>
                            <a:rPr lang="en-US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𝑢𝑛𝑠𝑝𝑎𝑛</m:t>
                          </m:r>
                        </m:sub>
                      </m:sSub>
                    </m:oMath>
                  </m:oMathPara>
                </a14:m>
                <a:endParaRPr lang="en-US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dirty="0"/>
                  <a:t>Using historical payoffs and the same weighting scheme as the </a:t>
                </a:r>
                <a:r>
                  <a:rPr lang="en-US" dirty="0" err="1"/>
                  <a:t>riskmodel</a:t>
                </a:r>
                <a:r>
                  <a:rPr lang="en-US" dirty="0"/>
                  <a:t>, create theme covariances: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Σ</m:t>
                            </m:r>
                          </m:e>
                        </m:acc>
                      </m:e>
                      <m:sub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_</m:t>
                        </m:r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𝑢𝑛𝑠𝑝𝑎𝑛</m:t>
                        </m:r>
                      </m:sub>
                    </m:sSub>
                  </m:oMath>
                </a14:m>
                <a:r>
                  <a:rPr lang="en-US" dirty="0">
                    <a:effectLst/>
                  </a:rPr>
                  <a:t> </a:t>
                </a:r>
              </a:p>
              <a:p>
                <a:r>
                  <a:rPr lang="en-US" dirty="0"/>
                  <a:t>Stack this component into a joint block-covariance matrix.  Leave existing risk model factor covariances as-is: </a:t>
                </a:r>
                <a:endParaRPr lang="en-US" sz="1800" i="1" kern="100" dirty="0">
                  <a:effectLst/>
                  <a:latin typeface="Cambria Math" panose="02040503050406030204" pitchFamily="18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1800" i="1" kern="100" smtClean="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1800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Σ</m:t>
                          </m:r>
                        </m:e>
                      </m:acc>
                      <m:r>
                        <a:rPr lang="en-US" sz="1800" b="0" i="1" kern="100" baseline="-25000" smtClean="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𝑗𝑜𝑖𝑛𝑡</m:t>
                      </m:r>
                      <m:r>
                        <a:rPr lang="en-US" sz="18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8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1800" i="1" kern="100">
                                        <a:effectLst/>
                                        <a:latin typeface="Cambria Math" panose="02040503050406030204" pitchFamily="18" charset="0"/>
                                        <a:ea typeface="Aptos" panose="020B000402020202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800" kern="100">
                                        <a:effectLst/>
                                        <a:latin typeface="Cambria Math" panose="02040503050406030204" pitchFamily="18" charset="0"/>
                                        <a:ea typeface="Aptos" panose="020B0004020202020204" pitchFamily="34" charset="0"/>
                                        <a:cs typeface="Times New Roman" panose="02020603050405020304" pitchFamily="18" charset="0"/>
                                      </a:rPr>
                                      <m:t>Σ</m:t>
                                    </m:r>
                                  </m:e>
                                  <m:sub>
                                    <m:sSup>
                                      <m:sSupPr>
                                        <m:ctrlPr>
                                          <a:rPr lang="en-US" sz="1800" i="1" kern="100">
                                            <a:effectLst/>
                                            <a:latin typeface="Cambria Math" panose="02040503050406030204" pitchFamily="18" charset="0"/>
                                            <a:ea typeface="Aptos" panose="020B0004020202020204" pitchFamily="34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i="1" kern="100">
                                            <a:effectLst/>
                                            <a:latin typeface="Cambria Math" panose="02040503050406030204" pitchFamily="18" charset="0"/>
                                            <a:ea typeface="Aptos" panose="020B0004020202020204" pitchFamily="34" charset="0"/>
                                            <a:cs typeface="Times New Roman" panose="02020603050405020304" pitchFamily="18" charset="0"/>
                                          </a:rPr>
                                          <m:t>𝑉</m:t>
                                        </m:r>
                                      </m:e>
                                      <m:sup>
                                        <m:r>
                                          <a:rPr lang="en-US" sz="1800" i="1" kern="100">
                                            <a:effectLst/>
                                            <a:latin typeface="Cambria Math" panose="02040503050406030204" pitchFamily="18" charset="0"/>
                                            <a:ea typeface="Aptos" panose="020B0004020202020204" pitchFamily="34" charset="0"/>
                                            <a:cs typeface="Times New Roman" panose="02020603050405020304" pitchFamily="18" charset="0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1800" i="1" kern="100">
                                        <a:effectLst/>
                                        <a:latin typeface="Cambria Math" panose="02040503050406030204" pitchFamily="18" charset="0"/>
                                        <a:ea typeface="Aptos" panose="020B000402020202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sSup>
                                      <m:sSupPr>
                                        <m:ctrlPr>
                                          <a:rPr lang="en-US" sz="1800" i="1" kern="100">
                                            <a:effectLst/>
                                            <a:latin typeface="Cambria Math" panose="02040503050406030204" pitchFamily="18" charset="0"/>
                                            <a:ea typeface="Aptos" panose="020B0004020202020204" pitchFamily="34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acc>
                                          <m:accPr>
                                            <m:chr m:val="̂"/>
                                            <m:ctrlPr>
                                              <a:rPr lang="en-US" sz="1800" i="1" kern="100">
                                                <a:effectLst/>
                                                <a:latin typeface="Cambria Math" panose="02040503050406030204" pitchFamily="18" charset="0"/>
                                                <a:ea typeface="Aptos" panose="020B0004020202020204" pitchFamily="34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800" kern="100">
                                                <a:effectLst/>
                                                <a:latin typeface="Cambria Math" panose="02040503050406030204" pitchFamily="18" charset="0"/>
                                                <a:ea typeface="Aptos" panose="020B0004020202020204" pitchFamily="34" charset="0"/>
                                                <a:cs typeface="Times New Roman" panose="02020603050405020304" pitchFamily="18" charset="0"/>
                                              </a:rPr>
                                              <m:t>Σ</m:t>
                                            </m:r>
                                          </m:e>
                                        </m:acc>
                                      </m:e>
                                      <m:sup>
                                        <m:r>
                                          <a:rPr lang="en-US" sz="1800" i="1" kern="100">
                                            <a:effectLst/>
                                            <a:latin typeface="Cambria Math" panose="02040503050406030204" pitchFamily="18" charset="0"/>
                                            <a:ea typeface="Aptos" panose="020B0004020202020204" pitchFamily="34" charset="0"/>
                                            <a:cs typeface="Times New Roman" panose="02020603050405020304" pitchFamily="18" charset="0"/>
                                          </a:rPr>
                                          <m:t>`</m:t>
                                        </m:r>
                                      </m:sup>
                                    </m:sSup>
                                  </m:e>
                                  <m:sub>
                                    <m:sSup>
                                      <m:sSupPr>
                                        <m:ctrlPr>
                                          <a:rPr lang="en-US" sz="1800" i="1" kern="100">
                                            <a:effectLst/>
                                            <a:latin typeface="Cambria Math" panose="02040503050406030204" pitchFamily="18" charset="0"/>
                                            <a:ea typeface="Aptos" panose="020B0004020202020204" pitchFamily="34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i="1" kern="100">
                                            <a:effectLst/>
                                            <a:latin typeface="Cambria Math" panose="02040503050406030204" pitchFamily="18" charset="0"/>
                                            <a:ea typeface="Aptos" panose="020B0004020202020204" pitchFamily="34" charset="0"/>
                                            <a:cs typeface="Times New Roman" panose="02020603050405020304" pitchFamily="18" charset="0"/>
                                          </a:rPr>
                                          <m:t>𝑉</m:t>
                                        </m:r>
                                      </m:e>
                                      <m:sup>
                                        <m:r>
                                          <a:rPr lang="en-US" sz="1800" i="1" kern="100">
                                            <a:effectLst/>
                                            <a:latin typeface="Cambria Math" panose="02040503050406030204" pitchFamily="18" charset="0"/>
                                            <a:ea typeface="Aptos" panose="020B0004020202020204" pitchFamily="34" charset="0"/>
                                            <a:cs typeface="Times New Roman" panose="02020603050405020304" pitchFamily="18" charset="0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  <m:r>
                                      <a:rPr lang="en-US" sz="1800" i="1" kern="100">
                                        <a:effectLst/>
                                        <a:latin typeface="Cambria Math" panose="02040503050406030204" pitchFamily="18" charset="0"/>
                                        <a:ea typeface="Aptos" panose="020B0004020202020204" pitchFamily="34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800" i="1" kern="100">
                                        <a:effectLst/>
                                        <a:latin typeface="Cambria Math" panose="02040503050406030204" pitchFamily="18" charset="0"/>
                                        <a:ea typeface="Aptos" panose="020B0004020202020204" pitchFamily="34" charset="0"/>
                                        <a:cs typeface="Times New Roman" panose="02020603050405020304" pitchFamily="18" charset="0"/>
                                      </a:rPr>
                                      <m:t>𝑇</m:t>
                                    </m:r>
                                    <m:r>
                                      <a:rPr lang="en-US" sz="1800" i="1" kern="100">
                                        <a:effectLst/>
                                        <a:latin typeface="Cambria Math" panose="02040503050406030204" pitchFamily="18" charset="0"/>
                                        <a:ea typeface="Aptos" panose="020B0004020202020204" pitchFamily="34" charset="0"/>
                                        <a:cs typeface="Times New Roman" panose="02020603050405020304" pitchFamily="18" charset="0"/>
                                      </a:rPr>
                                      <m:t>_</m:t>
                                    </m:r>
                                    <m:r>
                                      <a:rPr lang="en-US" sz="1800" i="1" kern="100">
                                        <a:effectLst/>
                                        <a:latin typeface="Cambria Math" panose="02040503050406030204" pitchFamily="18" charset="0"/>
                                        <a:ea typeface="Aptos" panose="020B0004020202020204" pitchFamily="34" charset="0"/>
                                        <a:cs typeface="Times New Roman" panose="02020603050405020304" pitchFamily="18" charset="0"/>
                                      </a:rPr>
                                      <m:t>𝑢𝑛𝑠𝑝𝑎𝑛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800" i="1" kern="100">
                                        <a:effectLst/>
                                        <a:latin typeface="Cambria Math" panose="02040503050406030204" pitchFamily="18" charset="0"/>
                                        <a:ea typeface="Aptos" panose="020B000402020202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lang="en-US" sz="1800" i="1" kern="100">
                                            <a:effectLst/>
                                            <a:latin typeface="Cambria Math" panose="02040503050406030204" pitchFamily="18" charset="0"/>
                                            <a:ea typeface="Aptos" panose="020B0004020202020204" pitchFamily="34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kern="100">
                                            <a:effectLst/>
                                            <a:latin typeface="Cambria Math" panose="02040503050406030204" pitchFamily="18" charset="0"/>
                                            <a:ea typeface="Aptos" panose="020B0004020202020204" pitchFamily="34" charset="0"/>
                                            <a:cs typeface="Times New Roman" panose="02020603050405020304" pitchFamily="18" charset="0"/>
                                          </a:rPr>
                                          <m:t>Σ</m:t>
                                        </m:r>
                                      </m:e>
                                    </m:acc>
                                  </m:e>
                                  <m:sub>
                                    <m:sSup>
                                      <m:sSupPr>
                                        <m:ctrlPr>
                                          <a:rPr lang="en-US" sz="1800" i="1" kern="100">
                                            <a:effectLst/>
                                            <a:latin typeface="Cambria Math" panose="02040503050406030204" pitchFamily="18" charset="0"/>
                                            <a:ea typeface="Aptos" panose="020B0004020202020204" pitchFamily="34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i="1" kern="100">
                                            <a:effectLst/>
                                            <a:latin typeface="Cambria Math" panose="02040503050406030204" pitchFamily="18" charset="0"/>
                                            <a:ea typeface="Aptos" panose="020B0004020202020204" pitchFamily="34" charset="0"/>
                                            <a:cs typeface="Times New Roman" panose="02020603050405020304" pitchFamily="18" charset="0"/>
                                          </a:rPr>
                                          <m:t>𝑉</m:t>
                                        </m:r>
                                      </m:e>
                                      <m:sup>
                                        <m:r>
                                          <a:rPr lang="en-US" sz="1800" i="1" kern="100">
                                            <a:effectLst/>
                                            <a:latin typeface="Cambria Math" panose="02040503050406030204" pitchFamily="18" charset="0"/>
                                            <a:ea typeface="Aptos" panose="020B0004020202020204" pitchFamily="34" charset="0"/>
                                            <a:cs typeface="Times New Roman" panose="02020603050405020304" pitchFamily="18" charset="0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  <m:r>
                                      <a:rPr lang="en-US" sz="1800" i="1" kern="100">
                                        <a:effectLst/>
                                        <a:latin typeface="Cambria Math" panose="02040503050406030204" pitchFamily="18" charset="0"/>
                                        <a:ea typeface="Aptos" panose="020B0004020202020204" pitchFamily="34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800" i="1" kern="100">
                                        <a:effectLst/>
                                        <a:latin typeface="Cambria Math" panose="02040503050406030204" pitchFamily="18" charset="0"/>
                                        <a:ea typeface="Aptos" panose="020B0004020202020204" pitchFamily="34" charset="0"/>
                                        <a:cs typeface="Times New Roman" panose="02020603050405020304" pitchFamily="18" charset="0"/>
                                      </a:rPr>
                                      <m:t>𝑇</m:t>
                                    </m:r>
                                    <m:r>
                                      <a:rPr lang="en-US" sz="1800" i="1" kern="100">
                                        <a:effectLst/>
                                        <a:latin typeface="Cambria Math" panose="02040503050406030204" pitchFamily="18" charset="0"/>
                                        <a:ea typeface="Aptos" panose="020B0004020202020204" pitchFamily="34" charset="0"/>
                                        <a:cs typeface="Times New Roman" panose="02020603050405020304" pitchFamily="18" charset="0"/>
                                      </a:rPr>
                                      <m:t>_</m:t>
                                    </m:r>
                                    <m:r>
                                      <a:rPr lang="en-US" sz="1800" i="1" kern="100">
                                        <a:effectLst/>
                                        <a:latin typeface="Cambria Math" panose="02040503050406030204" pitchFamily="18" charset="0"/>
                                        <a:ea typeface="Aptos" panose="020B0004020202020204" pitchFamily="34" charset="0"/>
                                        <a:cs typeface="Times New Roman" panose="02020603050405020304" pitchFamily="18" charset="0"/>
                                      </a:rPr>
                                      <m:t>𝑢𝑛𝑠𝑝𝑎𝑛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1800" i="1" kern="100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Aptos" panose="020B000402020202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lang="en-US" sz="1800" i="1" kern="100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Aptos" panose="020B0004020202020204" pitchFamily="34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kern="100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Aptos" panose="020B0004020202020204" pitchFamily="34" charset="0"/>
                                            <a:cs typeface="Times New Roman" panose="02020603050405020304" pitchFamily="18" charset="0"/>
                                          </a:rPr>
                                          <m:t>Σ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sz="1800" i="1" kern="10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Aptos" panose="020B0004020202020204" pitchFamily="34" charset="0"/>
                                        <a:cs typeface="Times New Roman" panose="02020603050405020304" pitchFamily="18" charset="0"/>
                                      </a:rPr>
                                      <m:t>𝑇</m:t>
                                    </m:r>
                                    <m:r>
                                      <a:rPr lang="en-US" sz="1800" i="1" kern="10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Aptos" panose="020B0004020202020204" pitchFamily="34" charset="0"/>
                                        <a:cs typeface="Times New Roman" panose="02020603050405020304" pitchFamily="18" charset="0"/>
                                      </a:rPr>
                                      <m:t>_</m:t>
                                    </m:r>
                                    <m:r>
                                      <a:rPr lang="en-US" sz="1800" i="1" kern="10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Aptos" panose="020B0004020202020204" pitchFamily="34" charset="0"/>
                                        <a:cs typeface="Times New Roman" panose="02020603050405020304" pitchFamily="18" charset="0"/>
                                      </a:rPr>
                                      <m:t>𝑢𝑛𝑠𝑝𝑎𝑛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7D7F4CF-DC2F-7BD9-543E-5ED72B3136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92" t="-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3056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C85FE-382C-4C29-643F-069A1306B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EMPIRICAL SETUP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C3B3837-44C3-FC8D-62D2-51B22A6334F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31136" y="2638044"/>
                <a:ext cx="7729728" cy="4219956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Risk model: Barra USSLOW</a:t>
                </a:r>
              </a:p>
              <a:p>
                <a:r>
                  <a:rPr lang="en-US" dirty="0"/>
                  <a:t>Sample: 2010-2024</a:t>
                </a:r>
              </a:p>
              <a:p>
                <a:r>
                  <a:rPr lang="en-US" dirty="0"/>
                  <a:t>Universe: Russell 3000 (all analysis uses active weights)</a:t>
                </a:r>
              </a:p>
              <a:p>
                <a:r>
                  <a:rPr lang="en-US" dirty="0"/>
                  <a:t>Thematic data: </a:t>
                </a:r>
                <a:r>
                  <a:rPr lang="en-US" dirty="0" err="1"/>
                  <a:t>Ravenpack</a:t>
                </a:r>
                <a:endParaRPr lang="en-US" dirty="0"/>
              </a:p>
              <a:p>
                <a:r>
                  <a:rPr lang="en-US" dirty="0"/>
                  <a:t>Themes: assign if % article count &gt; .5%</a:t>
                </a:r>
              </a:p>
              <a:p>
                <a:pPr lvl="1"/>
                <a:r>
                  <a:rPr lang="en-US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</a:rPr>
                  <a:t>Internet of Things \ Gene Therapy \ Renewable Energy \ Artificial Intelligence</a:t>
                </a:r>
                <a:r>
                  <a:rPr lang="en-US" dirty="0">
                    <a:effectLst/>
                  </a:rPr>
                  <a:t> </a:t>
                </a:r>
              </a:p>
              <a:p>
                <a:r>
                  <a:rPr lang="en-US" dirty="0"/>
                  <a:t>Factor Variances / Covariance half-lives: 1-yr / 3-yr</a:t>
                </a:r>
              </a:p>
              <a:p>
                <a:r>
                  <a:rPr lang="en-US" dirty="0"/>
                  <a:t>Bias Statistic: </a:t>
                </a:r>
                <a14:m>
                  <m:oMath xmlns:m="http://schemas.openxmlformats.org/officeDocument/2006/math">
                    <m:r>
                      <a:rPr lang="en-GB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𝑠𝑡𝑑𝑒𝑣</m:t>
                    </m:r>
                    <m:d>
                      <m:d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GB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GB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𝜎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GB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en-US" dirty="0">
                    <a:effectLst/>
                  </a:rPr>
                  <a:t> </a:t>
                </a:r>
              </a:p>
              <a:p>
                <a:r>
                  <a:rPr lang="en-US" dirty="0"/>
                  <a:t>Portfolio Type:</a:t>
                </a:r>
              </a:p>
              <a:p>
                <a:pPr lvl="1"/>
                <a:r>
                  <a:rPr lang="en-US" dirty="0"/>
                  <a:t>Simple: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dirty="0"/>
                  <a:t>  </a:t>
                </a:r>
              </a:p>
              <a:p>
                <a:pPr lvl="1"/>
                <a:r>
                  <a:rPr lang="en-US" dirty="0"/>
                  <a:t>Optimized: min tracking error subject to alpha = .25</a:t>
                </a:r>
                <a:endParaRPr lang="en-US" dirty="0">
                  <a:effectLst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C3B3837-44C3-FC8D-62D2-51B22A6334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1136" y="2638044"/>
                <a:ext cx="7729728" cy="4219956"/>
              </a:xfrm>
              <a:blipFill>
                <a:blip r:embed="rId2"/>
                <a:stretch>
                  <a:fillRect l="-328" t="-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2229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9C62B-F373-F4B6-5F64-E83856DA5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186D02E-85EB-4B74-4616-C8DE66E803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048223"/>
              </p:ext>
            </p:extLst>
          </p:nvPr>
        </p:nvGraphicFramePr>
        <p:xfrm>
          <a:off x="1832395" y="2692213"/>
          <a:ext cx="8527210" cy="3596640"/>
        </p:xfrm>
        <a:graphic>
          <a:graphicData uri="http://schemas.openxmlformats.org/drawingml/2006/table">
            <a:tbl>
              <a:tblPr/>
              <a:tblGrid>
                <a:gridCol w="1705442">
                  <a:extLst>
                    <a:ext uri="{9D8B030D-6E8A-4147-A177-3AD203B41FA5}">
                      <a16:colId xmlns:a16="http://schemas.microsoft.com/office/drawing/2014/main" val="1625625179"/>
                    </a:ext>
                  </a:extLst>
                </a:gridCol>
                <a:gridCol w="1705442">
                  <a:extLst>
                    <a:ext uri="{9D8B030D-6E8A-4147-A177-3AD203B41FA5}">
                      <a16:colId xmlns:a16="http://schemas.microsoft.com/office/drawing/2014/main" val="4219355180"/>
                    </a:ext>
                  </a:extLst>
                </a:gridCol>
                <a:gridCol w="1705442">
                  <a:extLst>
                    <a:ext uri="{9D8B030D-6E8A-4147-A177-3AD203B41FA5}">
                      <a16:colId xmlns:a16="http://schemas.microsoft.com/office/drawing/2014/main" val="2539377446"/>
                    </a:ext>
                  </a:extLst>
                </a:gridCol>
                <a:gridCol w="1705442">
                  <a:extLst>
                    <a:ext uri="{9D8B030D-6E8A-4147-A177-3AD203B41FA5}">
                      <a16:colId xmlns:a16="http://schemas.microsoft.com/office/drawing/2014/main" val="1521056115"/>
                    </a:ext>
                  </a:extLst>
                </a:gridCol>
                <a:gridCol w="1705442">
                  <a:extLst>
                    <a:ext uri="{9D8B030D-6E8A-4147-A177-3AD203B41FA5}">
                      <a16:colId xmlns:a16="http://schemas.microsoft.com/office/drawing/2014/main" val="704427002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Risk Bias Statistics of Thematic Portfolios</a:t>
                      </a:r>
                      <a:endParaRPr lang="en-US" sz="2800" b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98509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theme</a:t>
                      </a:r>
                      <a:endParaRPr lang="en-US" sz="28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vendor</a:t>
                      </a:r>
                      <a:endParaRPr lang="en-US" sz="2800" b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joint</a:t>
                      </a:r>
                      <a:endParaRPr lang="en-US" sz="2800" b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vendor optimized</a:t>
                      </a:r>
                      <a:endParaRPr lang="en-US" sz="2800" b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joint</a:t>
                      </a:r>
                    </a:p>
                    <a:p>
                      <a:pPr algn="ctr" fontAlgn="ctr"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optimized</a:t>
                      </a:r>
                      <a:endParaRPr lang="en-US" sz="2800" b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3039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Artificial</a:t>
                      </a:r>
                    </a:p>
                    <a:p>
                      <a:pPr algn="r" fontAlgn="ctr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Intelligence</a:t>
                      </a:r>
                      <a:endParaRPr lang="en-US" sz="36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1.24</a:t>
                      </a:r>
                      <a:endParaRPr lang="en-US" sz="36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1.11</a:t>
                      </a:r>
                      <a:endParaRPr lang="en-US" sz="36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1.20</a:t>
                      </a:r>
                      <a:endParaRPr lang="en-US" sz="36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0.80</a:t>
                      </a:r>
                      <a:endParaRPr lang="en-US" sz="36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93326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Gene</a:t>
                      </a:r>
                    </a:p>
                    <a:p>
                      <a:pPr algn="r" fontAlgn="ctr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Therapy</a:t>
                      </a:r>
                      <a:endParaRPr lang="en-US" sz="36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1.18</a:t>
                      </a:r>
                      <a:endParaRPr lang="en-US" sz="36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0.96</a:t>
                      </a:r>
                      <a:endParaRPr lang="en-US" sz="36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1.36</a:t>
                      </a:r>
                      <a:endParaRPr lang="en-US" sz="36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1.17</a:t>
                      </a:r>
                      <a:endParaRPr lang="en-US" sz="36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8617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Internet of </a:t>
                      </a:r>
                    </a:p>
                    <a:p>
                      <a:pPr algn="r" fontAlgn="ctr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Things</a:t>
                      </a:r>
                      <a:endParaRPr lang="en-US" sz="36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1.00</a:t>
                      </a:r>
                      <a:endParaRPr lang="en-US" sz="36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0.92</a:t>
                      </a:r>
                      <a:endParaRPr lang="en-US" sz="36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1.24</a:t>
                      </a:r>
                      <a:endParaRPr lang="en-US" sz="36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0.94</a:t>
                      </a:r>
                      <a:endParaRPr lang="en-US" sz="36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35877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Renewable</a:t>
                      </a:r>
                    </a:p>
                    <a:p>
                      <a:pPr algn="r" fontAlgn="ctr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Energy</a:t>
                      </a:r>
                      <a:endParaRPr lang="en-US" sz="36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1.31</a:t>
                      </a:r>
                      <a:endParaRPr lang="en-US" sz="36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1.15</a:t>
                      </a:r>
                      <a:endParaRPr lang="en-US" sz="36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1.41</a:t>
                      </a:r>
                      <a:endParaRPr lang="en-US" sz="36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1.13</a:t>
                      </a:r>
                      <a:endParaRPr lang="en-US" sz="36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79416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Multi-</a:t>
                      </a:r>
                    </a:p>
                    <a:p>
                      <a:pPr algn="r" fontAlgn="ctr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theme</a:t>
                      </a:r>
                      <a:endParaRPr lang="en-US" sz="36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1.11</a:t>
                      </a:r>
                      <a:endParaRPr lang="en-US" sz="36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0.99</a:t>
                      </a:r>
                      <a:endParaRPr lang="en-US" sz="36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1.20</a:t>
                      </a:r>
                      <a:endParaRPr lang="en-US" sz="36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1.01</a:t>
                      </a:r>
                      <a:endParaRPr lang="en-US" sz="36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6618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2324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2D263-0757-BA9C-16C7-679C27323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AB24550-E24C-C492-5411-A1995C9BB3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351" y="2176651"/>
            <a:ext cx="9877297" cy="46813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94871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7090BD-6CE9-1B14-30E1-A56DD023C3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2FE5D-9F96-170D-BD09-E76693EAA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088E6AD-B5CB-A5B0-FB91-994FE5F5BA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583" y="2176651"/>
            <a:ext cx="9876834" cy="46813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31525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EB22D-A793-A8D6-11AA-9512ABC2C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 Packages Used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FB8FE-850A-BBDF-11E4-C14FAFA4C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ggplot</a:t>
            </a:r>
            <a:r>
              <a:rPr lang="en-US" dirty="0"/>
              <a:t> &amp; </a:t>
            </a:r>
            <a:r>
              <a:rPr lang="en-US" dirty="0" err="1"/>
              <a:t>tidyverse</a:t>
            </a:r>
            <a:endParaRPr lang="en-US" dirty="0"/>
          </a:p>
          <a:p>
            <a:r>
              <a:rPr lang="en-US" dirty="0" err="1"/>
              <a:t>Rmarkdown</a:t>
            </a:r>
            <a:endParaRPr lang="en-US" dirty="0"/>
          </a:p>
          <a:p>
            <a:r>
              <a:rPr lang="en-US" dirty="0" err="1"/>
              <a:t>PerformanceAnalytics</a:t>
            </a:r>
            <a:endParaRPr lang="en-US" dirty="0"/>
          </a:p>
          <a:p>
            <a:r>
              <a:rPr lang="en-US" dirty="0" err="1"/>
              <a:t>quadprog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68968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26417</TotalTime>
  <Words>316</Words>
  <Application>Microsoft Macintosh PowerPoint</Application>
  <PresentationFormat>Widescreen</PresentationFormat>
  <Paragraphs>77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Arial</vt:lpstr>
      <vt:lpstr>Cambria Math</vt:lpstr>
      <vt:lpstr>Gill Sans MT</vt:lpstr>
      <vt:lpstr>Times New Roman</vt:lpstr>
      <vt:lpstr>Parcel</vt:lpstr>
      <vt:lpstr>INVESTMENT THEMES as  Missing RISK Factors</vt:lpstr>
      <vt:lpstr>Thematic investing</vt:lpstr>
      <vt:lpstr>contribution</vt:lpstr>
      <vt:lpstr>Technique</vt:lpstr>
      <vt:lpstr>EMPIRICAL SETUP</vt:lpstr>
      <vt:lpstr>Results</vt:lpstr>
      <vt:lpstr>results</vt:lpstr>
      <vt:lpstr>results</vt:lpstr>
      <vt:lpstr>R Packages Used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Ryan Brown</dc:creator>
  <cp:lastModifiedBy>Ryan Brown</cp:lastModifiedBy>
  <cp:revision>23</cp:revision>
  <dcterms:created xsi:type="dcterms:W3CDTF">2025-03-17T22:21:26Z</dcterms:created>
  <dcterms:modified xsi:type="dcterms:W3CDTF">2025-04-06T17:46:52Z</dcterms:modified>
</cp:coreProperties>
</file>