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92" r:id="rId3"/>
    <p:sldId id="394" r:id="rId4"/>
    <p:sldId id="395" r:id="rId5"/>
    <p:sldId id="386" r:id="rId6"/>
    <p:sldId id="400" r:id="rId7"/>
    <p:sldId id="388" r:id="rId8"/>
    <p:sldId id="404" r:id="rId9"/>
    <p:sldId id="409" r:id="rId10"/>
    <p:sldId id="401" r:id="rId11"/>
    <p:sldId id="396" r:id="rId12"/>
    <p:sldId id="406" r:id="rId13"/>
    <p:sldId id="410" r:id="rId14"/>
    <p:sldId id="399" r:id="rId15"/>
    <p:sldId id="398" r:id="rId16"/>
    <p:sldId id="408" r:id="rId17"/>
    <p:sldId id="390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07:20:12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2802 365 24575,'-61'-31'0,"0"-1"0,4 6 0,-13-12 0,0 0 0,8 9 0,-7-4 0,3 4 0,-1 2 0,11 8 0,0 3 0,-3 0 0,-3 5 0,-11 1 0,-9 4 0,-5 3 0,-1 3 0,11 9 0,11 6 0,9 6 0,7 1 0,-2-8 0,-11-5 0,-9-7 0,5-2 0,5 0 0,13 0 0,5 0 0,-4 0 0,-3 0 0,-12 0 0,-6 0 0,-4 0 0,4 2 0,9 2 0,6 1 0,13 2 0,7 1 0,12-1 0,2 0 0,-5 3 0,-4 0 0,-4 2 0,4-1 0,1 0 0,5-1 0,-4 0 0,-4 1 0,-2 1 0,-2 2 0,1 3 0,9-1 0,10-2 0,3-2 0,6-3 0,1-1 0,2 4 0,3 1 0,0 6 0,4 4 0,8 10 0,15 8 0,11 9 0,8 6 0,-3-2 0,-11-9 0,-4-11 0,-9-8 0,-1-5 0,-2 0 0,-1-3 0,4 1 0,3 1 0,4 2 0,1 1 0,-4-4 0,-3-1 0,-2-3 0,-2 0 0,-1-3 0,-1-1 0,-1 0 0,1 1 0,2 3 0,-1-2 0,1 1 0,-3-4 0,-1-1 0,-2 1 0,-1-1 0,7 0 0,8 3 0,11 3 0,11 3 0,8 1 0,3-3 0,1-5 0,-1-3 0,-1 3 0,-1 0 0,2 5 0,1-1 0,-3-2 0,3-2 0,-7-3 0,0 0 0,-2 1 0,-1 1 0,2 0 0,-3-2 0,-2 0 0,2-2 0,-1 0 0,3-1 0,-6-3 0,-3-1 0,-7-1 0,3 0 0,1 0 0,0 0 0,-1 0 0,-3 0 0,4 0 0,-1 0 0,6 0 0,4 0 0,-3-2 0,1-2 0,-4-1 0,-8-2 0,-5 0 0,-3-1 0,-6 0 0,5 0 0,6-4 0,7-3 0,6-6 0,-3 1 0,-6 5 0,-6 2 0,-5 3 0,1 0 0,0-2 0,3-1 0,4-4 0,1 0 0,-6 2 0,-4 2 0,-8 4 0,-1 2 0,-1 0 0,-2 1 0,2-5 0,3-3 0,0 2 0,0 0 0,-3 3 0,-4 2 0,0-2 0,-1 0 0,-1 1 0,1-1 0,-1 0 0,-1-2 0,2-2 0,-1-5 0,-1-4 0,-2 3 0,-1 2 0,-1 5 0,0 3 0,0 0 0,0 0 0,0-3 0,0-1 0,0-1 0,0 1 0,0 2 0,0 2 0,-2 1 0,0-1 0,-2 0 0,-1 0 0,1-2 0,-4-3 0,0 0 0,-1 0 0,1 2 0,3 0 0,-2-2 0,-2 0 0,-1 0 0,-1 1 0,0 1 0,3 2 0,1 0 0,2 2 0,0 1 0,-1 0 0,-1 1 0,-2-4 0,-2-1 0,0-2 0,-1-1 0,1 2 0,4 1 0,-1 3 0,6 4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07:20:35.7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0 226 24575,'23'0'0,"4"0"0,10 0 0,5 0 0,7-2 0,11-6 0,8-6 0,7-4 0,-3-2 0,-12 4 0,-10 2 0,-18 4 0,-10 5 0,-5 1 0,-5 2 0,2-2 0,3-2 0,1 3 0,2-2 0,-2 1 0,0 2 0,-3-2 0,0 1 0,0 1 0,-3-1 0,0 1 0,-3-1 0,0 1 0,0 0 0,0 2 0,0 0 0,0 0 0,0 0 0,0 0 0,0 0 0,-1 0 0,0 0 0,3-2 0,2-1 0,3 1 0,2 0 0,0 2 0,1 0 0,-1-2 0,0-1 0,-2 0 0,-3 1 0,-3 2 0,2-2 0,0-1 0,3 0 0,0 1 0,-1 2 0,1 0 0,3-2 0,4 0 0,0-3 0,2 0 0,-3 2 0,-1 1 0,1 0 0,3-1 0,3 0 0,1 1 0,-2 2 0,-2-2 0,-1-1 0,0 0 0,1 1 0,2 2 0,2 0 0,3 0 0,2 0 0,0 0 0,2 0 0,-3 0 0,-3 0 0,-3 0 0,-7 0 0,-1 0 0,-1 0 0,-2 0 0,1 0 0,-1 0 0,0 0 0,-1 0 0,1 0 0,3 0 0,0 0 0,0 0 0,-1 0 0,0 0 0,-1 0 0,1 0 0,-2 0 0,-3 0 0,2 0 0,-1 0 0,5 0 0,4 0 0,4 0 0,6 0 0,0 0 0,1 0 0,-4 0 0,-1 0 0,-4 0 0,1 0 0,-1 0 0,-3 0 0,0 2 0,-4 1 0,-1-1 0,-3 0 0,2 1 0,-2-1 0,1 1 0,1-1 0,-3-2 0,2 0 0,-2 0 0,2 0 0,0 0 0,-1 0 0,-1 0 0,-2 0 0,-1 0 0,0 0 0,0 0 0,-2 2 0,-2 2 0,-3 5 0,-2-3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E6ABB55-A2BD-43DC-9441-CDCCE31739DC}" type="datetimeFigureOut">
              <a:rPr lang="en-US" smtClean="0"/>
              <a:t>4/12/25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5C602BF-2DA0-4904-B833-281BC386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2984-CCFD-48C6-844E-E5C228CD8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64934-069C-439E-9939-72D50DCAD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98B8-8AFD-4F0B-8025-116D9A66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99DB-9B41-450F-ACE3-AC11D9B86A9F}" type="datetime1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0EA7B-AAD3-423F-8551-746F8335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EBC3-FE58-4DA4-B931-A6A9B5FA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5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D2B7-2B29-4EA9-B7B1-7FA6A1F7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FF49F-777E-42BC-BC75-44EF2CCCA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26D0-728F-4FEE-92E7-AEEF081F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3758-87EA-4424-91ED-5BB334E6A759}" type="datetime1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C0223-89FE-497E-BE26-D0B7719C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8E9BE-3722-4585-B83E-A60A8768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549F6-A983-4A4E-BEB2-914FCFEB8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4EFF4-B378-4DE6-912D-1E9EAA8C1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25EE5-8BC4-4482-9FA1-ACFC24B4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5A16-202A-42BD-8B04-81E8BC437556}" type="datetime1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B2CEC-E7CB-4D56-BE83-D6359A01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A1D6-F897-4280-A45B-DF233D0B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6E83-D8B3-4340-9576-5656C49A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B493-604C-4965-9059-7E6EB354D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77CB6-0AAC-49BF-914E-43A0A193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2B9-50E2-48E5-94B6-4100703F78F9}" type="datetime1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483FD-0955-4D2D-AACA-B82D6A6E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10158-346D-4287-B83F-ED4E5AAB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63C2-05AC-4F7F-84DF-489725E2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F5A17-FBDA-44D8-8DB6-2EA2E009B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927B-AF1B-4204-A0E1-92AB5A89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38BE-EF5F-49E6-88AE-5FEEC544363F}" type="datetime1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9EB7-97C2-42BD-814A-8B15D19E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53FE-F728-4731-8180-8ECA81EC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23F2-8E62-4A5E-8DD6-0BE47398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9F995-9AC1-4565-B1A9-EB378B9EC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FB445-2EBA-4CA8-9351-C4ABD7AA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B2391-9EC3-4FE5-8610-19072EEF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4B3F-3958-41A9-B81B-BF48088D8B40}" type="datetime1">
              <a:rPr lang="en-US" smtClean="0"/>
              <a:t>4/12/25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8FC24-B853-4BFC-83D6-84EC2012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32ED4-A5F2-49D9-AE6A-15AA0167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D1CD-8A08-4762-8F0E-6228C237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EE2C-70BD-46DD-8166-3EF355181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B52F8-0D30-48CF-9CE2-6793BB943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09B56-A062-4CE8-B565-907620735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C0189-0848-43B6-B2CC-318AB1999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439A6-F423-4B6E-A4D4-11A9A528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D68-C559-489B-97CA-CE26B07D0C89}" type="datetime1">
              <a:rPr lang="en-US" smtClean="0"/>
              <a:t>4/12/25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3A8AF-4D99-470F-88FF-8B744120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650FB-2210-4091-AFE8-4B993ADC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AB1-A583-4899-9646-418E9D7E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2C30E-B193-4B58-95AC-F820DE61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A302-64C9-468A-9A2F-B0EC190F9874}" type="datetime1">
              <a:rPr lang="en-US" smtClean="0"/>
              <a:t>4/12/25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982E9-84F1-4132-A05D-FCE06B9F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43BF6-FD78-46B2-8693-2CEB9AF3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C3160-9C95-439A-932F-130C1A73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4ED7-4711-4A96-BBA3-B1FDEE690342}" type="datetime1">
              <a:rPr lang="en-US" smtClean="0"/>
              <a:t>4/12/25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C0E2F-BCA2-4F20-871C-8A5E3FDC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C1E1F-D078-4570-AA05-C4FDC7E3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2689-6193-45C2-B187-743000FC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C4C1D-3318-4073-A81B-919CD2B0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36A30-C8E3-4F15-8661-EBCC467FD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BC646-868B-4BB7-BF26-A51C4DE8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350-5452-4B1E-A905-19045CB8E304}" type="datetime1">
              <a:rPr lang="en-US" smtClean="0"/>
              <a:t>4/12/25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23E7A-4809-4287-97EC-67A79A87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AA10-170C-4018-ADC1-1E1DB169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F92C-7F08-47B3-BB0C-624FB0D1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0175C-9408-4C26-B53E-8039641D7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F85E2-8EBD-4AEF-A96F-5F792FC98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F17C-6740-4D1B-9289-5510F6E9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FAF2-74C3-41B6-957D-4EE76787ED07}" type="datetime1">
              <a:rPr lang="en-US" smtClean="0"/>
              <a:t>4/12/25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1BDC-6C86-4FCE-A930-8BF2B5C0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37A41-5022-494A-A35E-4838329B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66A6B-5A94-4392-8870-FFC721B3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851A5-B982-463A-A62D-CA06A5FD9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0EF07-41D7-4953-B85A-1D673E922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8A0E-6BA4-45C5-A53C-15EE7353B32A}" type="datetime1">
              <a:rPr lang="en-US" smtClean="0"/>
              <a:t>4/12/25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F8C2-EC20-423D-ADFA-84F881B3A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9346A-39AD-44B2-AD4A-A2BAE2060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5B27-8A6D-40BF-AAAA-34FDE25B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lltactical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A36F-57ED-49C5-8EC4-F367C5E2D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7040"/>
            <a:ext cx="9563100" cy="2241405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Build a Better 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lastic 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et </a:t>
            </a: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with Custom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enalties for 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Your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trategy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9FC2C-2F2F-490B-AFDF-1B9D51175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3102"/>
            <a:ext cx="9144000" cy="1873248"/>
          </a:xfrm>
        </p:spPr>
        <p:txBody>
          <a:bodyPr>
            <a:normAutofit/>
          </a:bodyPr>
          <a:lstStyle/>
          <a:p>
            <a:r>
              <a:rPr lang="en-US" dirty="0"/>
              <a:t>Petri Fast</a:t>
            </a:r>
          </a:p>
          <a:p>
            <a:r>
              <a:rPr lang="en-US" dirty="0"/>
              <a:t>Open Source Quantitative Finance</a:t>
            </a:r>
          </a:p>
          <a:p>
            <a:r>
              <a:rPr lang="en-US" dirty="0"/>
              <a:t>Chicago</a:t>
            </a:r>
          </a:p>
          <a:p>
            <a:r>
              <a:rPr lang="en-US" dirty="0"/>
              <a:t>April 12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pic>
        <p:nvPicPr>
          <p:cNvPr id="5" name="Picture 5" descr="C:\Users\rgbd78\Creative Cloud Files\Other\Hull\Top Logo.png">
            <a:extLst>
              <a:ext uri="{FF2B5EF4-FFF2-40B4-BE49-F238E27FC236}">
                <a16:creationId xmlns:a16="http://schemas.microsoft.com/office/drawing/2014/main" id="{EB8B0C24-7E30-4092-B0F4-23DA69C2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78" y="550863"/>
            <a:ext cx="1874044" cy="1143000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algn="l">
              <a:defRPr/>
            </a:pPr>
            <a:endParaRPr lang="en-US" sz="1100"/>
          </a:p>
          <a:p>
            <a:r>
              <a:rPr lang="en-US" sz="100"/>
              <a:t>ADMASTER-STAMP!20240515-3574236</a:t>
            </a:r>
          </a:p>
        </p:txBody>
      </p:sp>
    </p:spTree>
    <p:extLst>
      <p:ext uri="{BB962C8B-B14F-4D97-AF65-F5344CB8AC3E}">
        <p14:creationId xmlns:p14="http://schemas.microsoft.com/office/powerpoint/2010/main" val="429084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Key components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DEFF36A-52BC-0342-9E54-E7EF71C3C3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0800" y="2352256"/>
                <a:ext cx="8978900" cy="3394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Elastic Net: </a:t>
                </a:r>
              </a:p>
              <a:p>
                <a:pPr lvl="1"/>
                <a:r>
                  <a:rPr lang="en-US" dirty="0"/>
                  <a:t>Balances L1 (sparsity) and L2 (shrinkage) penalties</a:t>
                </a:r>
              </a:p>
              <a:p>
                <a:r>
                  <a:rPr lang="en-US" b="1" dirty="0"/>
                  <a:t>Contribution Constraint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Penalizes when any feature contribution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exceeds threshold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Parameters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: Controls overall regularization strength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 Controls enforcement strength of concentration limits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Maximum allowed contribution for any individual feature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DEFF36A-52BC-0342-9E54-E7EF71C3C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2352256"/>
                <a:ext cx="8978900" cy="3394472"/>
              </a:xfrm>
              <a:prstGeom prst="rect">
                <a:avLst/>
              </a:prstGeom>
              <a:blipFill>
                <a:blip r:embed="rId3"/>
                <a:stretch>
                  <a:fillRect l="-1130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5F3CEBA-681A-5CBC-F3FD-27CECA290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0" y="1223598"/>
            <a:ext cx="7772400" cy="8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0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Solve in R with ”</a:t>
            </a:r>
            <a:r>
              <a:rPr lang="en-US" b="1" dirty="0" err="1">
                <a:solidFill>
                  <a:srgbClr val="201747"/>
                </a:solidFill>
                <a:latin typeface="Aptos Display" panose="02110004020202020204"/>
              </a:rPr>
              <a:t>optim</a:t>
            </a:r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”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A40253-7356-3875-ABD9-21BAD5BD2398}"/>
              </a:ext>
            </a:extLst>
          </p:cNvPr>
          <p:cNvSpPr txBox="1"/>
          <p:nvPr/>
        </p:nvSpPr>
        <p:spPr>
          <a:xfrm>
            <a:off x="393701" y="2109033"/>
            <a:ext cx="116145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objective &lt;- function(beta)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pred &lt;- beta[1] + X %*% beta[-1]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loss &lt;- sum((y - pred)^2) / (2*n)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elastic_penalty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&lt;- 0.5 * sum(abs(beta[-1])) + 0.5/2 * sum(beta[-1]^2))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# Contribution limit penalty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feature_contributions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&lt;- sweep(X, 2, beta, "*")  # Multiply every X with beta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contribution_penalty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&lt;- sum(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 abs(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feature_contributions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- L)^2)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# Total objective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&lt;- loss + lambda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elastic_penalty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mu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contribution_penalty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512B65-C2D6-35A1-8A4F-E57794D47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1223598"/>
            <a:ext cx="7772400" cy="8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4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Solve in R with ”</a:t>
            </a:r>
            <a:r>
              <a:rPr lang="en-US" b="1" dirty="0" err="1">
                <a:solidFill>
                  <a:srgbClr val="201747"/>
                </a:solidFill>
                <a:latin typeface="Aptos Display" panose="02110004020202020204"/>
              </a:rPr>
              <a:t>optim</a:t>
            </a:r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”…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A40253-7356-3875-ABD9-21BAD5BD2398}"/>
              </a:ext>
            </a:extLst>
          </p:cNvPr>
          <p:cNvSpPr txBox="1"/>
          <p:nvPr/>
        </p:nvSpPr>
        <p:spPr>
          <a:xfrm>
            <a:off x="393701" y="2109033"/>
            <a:ext cx="11614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objective &lt;- function(beta) {…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36ADB3-F6BC-D7FD-D976-91E669CA78AE}"/>
              </a:ext>
            </a:extLst>
          </p:cNvPr>
          <p:cNvSpPr txBox="1">
            <a:spLocks/>
          </p:cNvSpPr>
          <p:nvPr/>
        </p:nvSpPr>
        <p:spPr>
          <a:xfrm>
            <a:off x="838200" y="2933700"/>
            <a:ext cx="10515600" cy="324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tricky part: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 parameter values?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for one elastic lambda value: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solve for all lambda values quickly?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0B30C-2166-3746-DD93-2864E059F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1223598"/>
            <a:ext cx="7772400" cy="8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Example predicting SPY ETF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36ADB3-F6BC-D7FD-D976-91E669CA78AE}"/>
              </a:ext>
            </a:extLst>
          </p:cNvPr>
          <p:cNvSpPr txBox="1">
            <a:spLocks/>
          </p:cNvSpPr>
          <p:nvPr/>
        </p:nvSpPr>
        <p:spPr>
          <a:xfrm>
            <a:off x="838200" y="1510857"/>
            <a:ext cx="10515600" cy="4666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 – 2024 performance of capped vs uncapped model?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Features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of each day at 2:55 pm CST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 variables, transforms of VIX, sentiment, price dynamics…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 the “excess equity risk premium”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ERP = Daily S&amp;P 500 return – 3 month T-bill rate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Excess ERP = ERP – 10 year average (ERP)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Linear model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Fit with custom elastic net + contribution caps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Walk-forward fit from 1990 with annual refits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9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201747"/>
                </a:solidFill>
                <a:latin typeface="Aptos Display" panose="02110004020202020204"/>
              </a:rPr>
              <a:t>Backtested</a:t>
            </a:r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 wealth accumulation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29B47EC-2E20-D206-6A18-EEAD11BF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81" y="1283839"/>
            <a:ext cx="6451600" cy="5299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005957-D1D6-785B-0F08-627D27BFF3E6}"/>
              </a:ext>
            </a:extLst>
          </p:cNvPr>
          <p:cNvSpPr txBox="1"/>
          <p:nvPr/>
        </p:nvSpPr>
        <p:spPr>
          <a:xfrm>
            <a:off x="4907341" y="1588967"/>
            <a:ext cx="244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Original forecast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A9334-E0FE-11EB-38DD-0AFDD9D6A106}"/>
              </a:ext>
            </a:extLst>
          </p:cNvPr>
          <p:cNvSpPr txBox="1"/>
          <p:nvPr/>
        </p:nvSpPr>
        <p:spPr>
          <a:xfrm>
            <a:off x="4907341" y="3429000"/>
            <a:ext cx="400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Capped Contribution Forecast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98CB1F-947B-C70C-3048-642E20A73C4F}"/>
              </a:ext>
            </a:extLst>
          </p:cNvPr>
          <p:cNvSpPr txBox="1"/>
          <p:nvPr/>
        </p:nvSpPr>
        <p:spPr>
          <a:xfrm>
            <a:off x="2686370" y="181979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2019 - 2024</a:t>
            </a:r>
          </a:p>
        </p:txBody>
      </p:sp>
    </p:spTree>
    <p:extLst>
      <p:ext uri="{BB962C8B-B14F-4D97-AF65-F5344CB8AC3E}">
        <p14:creationId xmlns:p14="http://schemas.microsoft.com/office/powerpoint/2010/main" val="245087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Contributions are capped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pic>
        <p:nvPicPr>
          <p:cNvPr id="4" name="Picture 3" descr="A graph of 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C2617AAC-7497-4D9E-A587-78873C6C9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67" y="1276496"/>
            <a:ext cx="7336669" cy="5181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A7DBC0-1D99-0732-310F-26A0372C84B0}"/>
              </a:ext>
            </a:extLst>
          </p:cNvPr>
          <p:cNvSpPr txBox="1"/>
          <p:nvPr/>
        </p:nvSpPr>
        <p:spPr>
          <a:xfrm>
            <a:off x="9271945" y="1206575"/>
            <a:ext cx="244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Original forecast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94935-65F3-6639-FC39-564BEDD0A2D2}"/>
              </a:ext>
            </a:extLst>
          </p:cNvPr>
          <p:cNvSpPr txBox="1"/>
          <p:nvPr/>
        </p:nvSpPr>
        <p:spPr>
          <a:xfrm>
            <a:off x="320590" y="1209674"/>
            <a:ext cx="193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New forecast </a:t>
            </a:r>
          </a:p>
        </p:txBody>
      </p:sp>
    </p:spTree>
    <p:extLst>
      <p:ext uri="{BB962C8B-B14F-4D97-AF65-F5344CB8AC3E}">
        <p14:creationId xmlns:p14="http://schemas.microsoft.com/office/powerpoint/2010/main" val="352358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Conclusions &amp; Next Steps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5E923D-1825-4CDD-A71F-747E516B2F76}"/>
              </a:ext>
            </a:extLst>
          </p:cNvPr>
          <p:cNvSpPr txBox="1">
            <a:spLocks/>
          </p:cNvSpPr>
          <p:nvPr/>
        </p:nvSpPr>
        <p:spPr>
          <a:xfrm>
            <a:off x="838200" y="1787671"/>
            <a:ext cx="10515600" cy="3754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“Bring Your Own Lasso” modeling</a:t>
            </a:r>
          </a:p>
          <a:p>
            <a:pPr lvl="1"/>
            <a:r>
              <a:rPr lang="en-US" dirty="0"/>
              <a:t>Add the constraints you need into an objective function</a:t>
            </a:r>
          </a:p>
          <a:p>
            <a:pPr lvl="1"/>
            <a:r>
              <a:rPr lang="en-US" dirty="0"/>
              <a:t>Solve directly by gradient descent etc.</a:t>
            </a:r>
          </a:p>
          <a:p>
            <a:r>
              <a:rPr lang="en-US" dirty="0"/>
              <a:t>Example of custom “contribution limits” in an Elastic Net</a:t>
            </a:r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Soft constraints vs hard constraints? </a:t>
            </a:r>
            <a:r>
              <a:rPr lang="en-US"/>
              <a:t>Different optimizers?</a:t>
            </a:r>
            <a:endParaRPr lang="en-US" dirty="0"/>
          </a:p>
          <a:p>
            <a:pPr lvl="1"/>
            <a:r>
              <a:rPr lang="en-US" dirty="0"/>
              <a:t>Efficient solution for every elastic ”lambda” value?</a:t>
            </a:r>
          </a:p>
          <a:p>
            <a:pPr lvl="1"/>
            <a:r>
              <a:rPr lang="en-US" dirty="0"/>
              <a:t>Choosing the penalty coefficients, the limit and other hyperparameters?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6B27E-0867-6823-BFE2-B4F0FD4B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2D4D-1579-411C-D8AD-872EB571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17A36-0A18-5B02-5A87-9BA7A66C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C7FDA7-27B7-9124-2171-4A0F1AEFB3FA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             About us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975BBD41-72AB-DBBE-2841-6AD0FA6A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063286-AC4E-119A-B37B-5DD339F21DE6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39E84C-1910-D70E-6D51-CDF6534370A1}"/>
              </a:ext>
            </a:extLst>
          </p:cNvPr>
          <p:cNvSpPr txBox="1">
            <a:spLocks/>
          </p:cNvSpPr>
          <p:nvPr/>
        </p:nvSpPr>
        <p:spPr>
          <a:xfrm>
            <a:off x="4031673" y="1409554"/>
            <a:ext cx="737781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600" b="1" dirty="0">
              <a:solidFill>
                <a:srgbClr val="1D2228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1D2228"/>
                </a:solidFill>
                <a:latin typeface="Aptos" panose="020B0004020202020204" pitchFamily="34" charset="0"/>
                <a:hlinkClick r:id="rId3"/>
              </a:rPr>
              <a:t>www.hulltactical.com</a:t>
            </a:r>
            <a:r>
              <a:rPr lang="en-US" dirty="0">
                <a:solidFill>
                  <a:srgbClr val="1D2228"/>
                </a:solidFill>
                <a:latin typeface="Aptos" panose="020B0004020202020204" pitchFamily="34" charset="0"/>
              </a:rPr>
              <a:t>                      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1D2228"/>
                </a:solidFill>
                <a:latin typeface="Aptos" panose="020B0004020202020204" pitchFamily="34" charset="0"/>
              </a:rPr>
              <a:t>@</a:t>
            </a:r>
            <a:r>
              <a:rPr lang="en-US" dirty="0" err="1">
                <a:solidFill>
                  <a:srgbClr val="1D2228"/>
                </a:solidFill>
                <a:latin typeface="Aptos" panose="020B0004020202020204" pitchFamily="34" charset="0"/>
              </a:rPr>
              <a:t>HullTactical</a:t>
            </a:r>
            <a:endParaRPr lang="en-US" dirty="0">
              <a:solidFill>
                <a:srgbClr val="1D2228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1D2228"/>
                </a:solidFill>
                <a:latin typeface="Aptos" panose="020B000402020202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1D2228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srgbClr val="1D2228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 descr="A qr code with a blue and white text&#10;&#10;AI-generated content may be incorrect.">
            <a:extLst>
              <a:ext uri="{FF2B5EF4-FFF2-40B4-BE49-F238E27FC236}">
                <a16:creationId xmlns:a16="http://schemas.microsoft.com/office/drawing/2014/main" id="{9C3E71ED-CEC0-3C56-89C8-01EF19261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85" y="2976563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Can we predict S&amp;P 500 tomorrow?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3796A5-7E1A-F4BE-0A4C-A9EA0477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99" y="1333766"/>
            <a:ext cx="9895602" cy="3571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8297F-FFAA-7BF8-DB90-CE49E07D4446}"/>
              </a:ext>
            </a:extLst>
          </p:cNvPr>
          <p:cNvSpPr/>
          <p:nvPr/>
        </p:nvSpPr>
        <p:spPr>
          <a:xfrm>
            <a:off x="5740400" y="1423134"/>
            <a:ext cx="4664364" cy="3225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D4EB2-DBE3-4277-0760-8069885F1CBE}"/>
              </a:ext>
            </a:extLst>
          </p:cNvPr>
          <p:cNvSpPr txBox="1"/>
          <p:nvPr/>
        </p:nvSpPr>
        <p:spPr>
          <a:xfrm>
            <a:off x="5310289" y="1089362"/>
            <a:ext cx="1693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Thursday?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1406F-83D3-35F1-2F60-D7792DC156CD}"/>
              </a:ext>
            </a:extLst>
          </p:cNvPr>
          <p:cNvSpPr txBox="1"/>
          <p:nvPr/>
        </p:nvSpPr>
        <p:spPr>
          <a:xfrm>
            <a:off x="3325680" y="1079969"/>
            <a:ext cx="60985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/>
              <a:t>On Wednesday</a:t>
            </a:r>
            <a:r>
              <a:rPr lang="en-US" sz="1800" b="1" i="1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Can we predict S&amp;P 500 tomorrow?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3796A5-7E1A-F4BE-0A4C-A9EA0477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99" y="1333766"/>
            <a:ext cx="9895602" cy="3571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8297F-FFAA-7BF8-DB90-CE49E07D4446}"/>
              </a:ext>
            </a:extLst>
          </p:cNvPr>
          <p:cNvSpPr/>
          <p:nvPr/>
        </p:nvSpPr>
        <p:spPr>
          <a:xfrm>
            <a:off x="8060266" y="1411878"/>
            <a:ext cx="2344497" cy="322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587D3-3DDF-1961-D9E2-CF330FE09B01}"/>
              </a:ext>
            </a:extLst>
          </p:cNvPr>
          <p:cNvSpPr txBox="1"/>
          <p:nvPr/>
        </p:nvSpPr>
        <p:spPr>
          <a:xfrm>
            <a:off x="7426628" y="1079969"/>
            <a:ext cx="1693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Friday?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9BA65-A672-13D5-693F-3F1183232829}"/>
              </a:ext>
            </a:extLst>
          </p:cNvPr>
          <p:cNvSpPr txBox="1"/>
          <p:nvPr/>
        </p:nvSpPr>
        <p:spPr>
          <a:xfrm>
            <a:off x="5566315" y="1097108"/>
            <a:ext cx="23389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/>
              <a:t>On Thursday: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286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Can we predict S&amp;P 500 tomorrow?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3796A5-7E1A-F4BE-0A4C-A9EA0477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99" y="1333766"/>
            <a:ext cx="9895602" cy="3571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555FC-A0C3-60E6-DEF8-DFFBA194C4A6}"/>
              </a:ext>
            </a:extLst>
          </p:cNvPr>
          <p:cNvSpPr txBox="1"/>
          <p:nvPr/>
        </p:nvSpPr>
        <p:spPr>
          <a:xfrm>
            <a:off x="9737170" y="1118322"/>
            <a:ext cx="1693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Monday?</a:t>
            </a:r>
          </a:p>
        </p:txBody>
      </p:sp>
    </p:spTree>
    <p:extLst>
      <p:ext uri="{BB962C8B-B14F-4D97-AF65-F5344CB8AC3E}">
        <p14:creationId xmlns:p14="http://schemas.microsoft.com/office/powerpoint/2010/main" val="88431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One day return forecasting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7CFBB-F2FA-AC02-AD71-8B9BE860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96" y="1160608"/>
            <a:ext cx="3632848" cy="4980054"/>
          </a:xfrm>
          <a:prstGeom prst="rect">
            <a:avLst/>
          </a:prstGeom>
        </p:spPr>
      </p:pic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0F517D21-29C1-F13F-0DE8-90C66044FAE9}"/>
              </a:ext>
            </a:extLst>
          </p:cNvPr>
          <p:cNvSpPr/>
          <p:nvPr/>
        </p:nvSpPr>
        <p:spPr>
          <a:xfrm>
            <a:off x="3270143" y="3177153"/>
            <a:ext cx="1398424" cy="7724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824578-2353-8CB8-7948-4BEA5970D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0" y="2422671"/>
            <a:ext cx="70358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2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9162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Large contributions by some features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B7A5B55-CCCF-4EDE-5D84-D51B62B2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937" y="1175220"/>
            <a:ext cx="3975100" cy="278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CC04-27F5-CDF2-A231-C4EC8C529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387" y="3889642"/>
            <a:ext cx="3886200" cy="2476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DAB159-7F4C-B0D8-84EF-E986286C442B}"/>
              </a:ext>
            </a:extLst>
          </p:cNvPr>
          <p:cNvSpPr txBox="1"/>
          <p:nvPr/>
        </p:nvSpPr>
        <p:spPr>
          <a:xfrm>
            <a:off x="1205622" y="602300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3A675-8F22-A167-917D-BE81D26D71A2}"/>
              </a:ext>
            </a:extLst>
          </p:cNvPr>
          <p:cNvSpPr txBox="1"/>
          <p:nvPr/>
        </p:nvSpPr>
        <p:spPr>
          <a:xfrm>
            <a:off x="685800" y="1422225"/>
            <a:ext cx="103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Intercept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E3C9E-450D-D0C5-06EC-A1B92C334E26}"/>
              </a:ext>
            </a:extLst>
          </p:cNvPr>
          <p:cNvSpPr txBox="1"/>
          <p:nvPr/>
        </p:nvSpPr>
        <p:spPr>
          <a:xfrm>
            <a:off x="1165844" y="172277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D0354-7CD6-BEC8-E9EA-92DEC5AE06C8}"/>
              </a:ext>
            </a:extLst>
          </p:cNvPr>
          <p:cNvSpPr txBox="1"/>
          <p:nvPr/>
        </p:nvSpPr>
        <p:spPr>
          <a:xfrm>
            <a:off x="1226196" y="572245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7C0B90-6DFE-6EC0-499C-8B8D3B1596C6}"/>
              </a:ext>
            </a:extLst>
          </p:cNvPr>
          <p:cNvCxnSpPr>
            <a:cxnSpLocks/>
          </p:cNvCxnSpPr>
          <p:nvPr/>
        </p:nvCxnSpPr>
        <p:spPr>
          <a:xfrm>
            <a:off x="1357563" y="2237054"/>
            <a:ext cx="0" cy="34748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B1652D-9C64-2D60-28BD-0671E4286BA8}"/>
                  </a:ext>
                </a:extLst>
              </p14:cNvPr>
              <p14:cNvContentPartPr/>
              <p14:nvPr/>
            </p14:nvContentPartPr>
            <p14:xfrm>
              <a:off x="2462927" y="3807674"/>
              <a:ext cx="1103760" cy="47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B1652D-9C64-2D60-28BD-0671E4286B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3927" y="3799034"/>
                <a:ext cx="11214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06CEFF7-ECF0-8F1F-644A-A96D7047A590}"/>
                  </a:ext>
                </a:extLst>
              </p14:cNvPr>
              <p14:cNvContentPartPr/>
              <p14:nvPr/>
            </p14:nvContentPartPr>
            <p14:xfrm>
              <a:off x="4927127" y="4150034"/>
              <a:ext cx="968400" cy="81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06CEFF7-ECF0-8F1F-644A-A96D7047A5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8127" y="4141034"/>
                <a:ext cx="986040" cy="9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D68A5B-AF81-EDC3-CE36-11BC3645D407}"/>
              </a:ext>
            </a:extLst>
          </p:cNvPr>
          <p:cNvCxnSpPr/>
          <p:nvPr/>
        </p:nvCxnSpPr>
        <p:spPr>
          <a:xfrm>
            <a:off x="3758487" y="4046894"/>
            <a:ext cx="889000" cy="0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FE1A9C-DFEF-985F-D27E-F0864E20DE73}"/>
              </a:ext>
            </a:extLst>
          </p:cNvPr>
          <p:cNvSpPr txBox="1"/>
          <p:nvPr/>
        </p:nvSpPr>
        <p:spPr>
          <a:xfrm>
            <a:off x="6678774" y="2019544"/>
            <a:ext cx="31765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Question:</a:t>
            </a:r>
          </a:p>
          <a:p>
            <a:r>
              <a:rPr lang="en-US" sz="3200" dirty="0"/>
              <a:t>Can we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limit contribution</a:t>
            </a:r>
          </a:p>
          <a:p>
            <a:r>
              <a:rPr lang="en-US" sz="3200" dirty="0"/>
              <a:t>per feature?</a:t>
            </a:r>
          </a:p>
          <a:p>
            <a:endParaRPr lang="en-US" sz="3200" dirty="0"/>
          </a:p>
          <a:p>
            <a:r>
              <a:rPr lang="en-US" sz="3200" b="1" dirty="0"/>
              <a:t>Why?</a:t>
            </a:r>
          </a:p>
          <a:p>
            <a:r>
              <a:rPr lang="en-US" sz="3200" dirty="0"/>
              <a:t>Diversification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766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BE3-07AB-A8E3-1717-E7C0146E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”Contribution Limit” penalty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3272062-5A14-AF3D-4C5A-4170C210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310" y="1374397"/>
            <a:ext cx="7259693" cy="4802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512A71-01B2-E6DD-E796-0CDD07F86A44}"/>
              </a:ext>
            </a:extLst>
          </p:cNvPr>
          <p:cNvSpPr txBox="1"/>
          <p:nvPr/>
        </p:nvSpPr>
        <p:spPr>
          <a:xfrm>
            <a:off x="7678812" y="4423021"/>
            <a:ext cx="415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“Hard constraint formulation?”</a:t>
            </a:r>
          </a:p>
        </p:txBody>
      </p:sp>
    </p:spTree>
    <p:extLst>
      <p:ext uri="{BB962C8B-B14F-4D97-AF65-F5344CB8AC3E}">
        <p14:creationId xmlns:p14="http://schemas.microsoft.com/office/powerpoint/2010/main" val="229262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             Objective Function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001FFA5-3A70-9229-D7ED-0935BA9C2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8933" y="1312927"/>
                <a:ext cx="8229600" cy="33944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lvl="0" indent="0">
                  <a:buNone/>
                </a:pPr>
                <a:endParaRPr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lim>
                          <m:r>
                            <m:rPr>
                              <m:nor/>
                            </m:rPr>
                            <a:rPr/>
                            <m:t>Least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squares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loss</m:t>
                          </m:r>
                        </m:lim>
                      </m:limLow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Sup>
                                <m:sSub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lim>
                          <m:r>
                            <m:rPr>
                              <m:nor/>
                            </m:rPr>
                            <a:rPr/>
                            <m:t>Elastic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net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penalty</m:t>
                          </m:r>
                        </m:lim>
                      </m:limLow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0,|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|−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lim>
                          <m:r>
                            <m:rPr>
                              <m:nor/>
                            </m:rPr>
                            <a:rPr/>
                            <m:t>Concentration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limit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penalty</m:t>
                          </m:r>
                        </m:lim>
                      </m:limLow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001FFA5-3A70-9229-D7ED-0935BA9C2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933" y="1312927"/>
                <a:ext cx="8229600" cy="3394472"/>
              </a:xfrm>
              <a:blipFill>
                <a:blip r:embed="rId3"/>
                <a:stretch>
                  <a:fillRect b="-30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ACEC5D-163E-F2C8-F2CD-1FC902C6DBDC}"/>
              </a:ext>
            </a:extLst>
          </p:cNvPr>
          <p:cNvSpPr txBox="1"/>
          <p:nvPr/>
        </p:nvSpPr>
        <p:spPr>
          <a:xfrm>
            <a:off x="424510" y="47073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Zou, Hui; Hastie, Trevor (2005). "Regularization and Variable Selection via the Elastic Net".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DE79EA-C09A-7548-E24B-1B51A9DD7A30}"/>
              </a:ext>
            </a:extLst>
          </p:cNvPr>
          <p:cNvSpPr/>
          <p:nvPr/>
        </p:nvSpPr>
        <p:spPr>
          <a:xfrm>
            <a:off x="3467585" y="3251200"/>
            <a:ext cx="4355615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898CD-45D6-04B8-3A30-F812BCDBA75E}"/>
              </a:ext>
            </a:extLst>
          </p:cNvPr>
          <p:cNvSpPr txBox="1"/>
          <p:nvPr/>
        </p:nvSpPr>
        <p:spPr>
          <a:xfrm>
            <a:off x="3073400" y="1547259"/>
            <a:ext cx="136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Minimize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92BB82-FCE6-F9E6-4129-DD30FBE57E08}"/>
              </a:ext>
            </a:extLst>
          </p:cNvPr>
          <p:cNvSpPr txBox="1"/>
          <p:nvPr/>
        </p:nvSpPr>
        <p:spPr>
          <a:xfrm>
            <a:off x="7535825" y="1510856"/>
            <a:ext cx="391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“Soft constraint formulation”</a:t>
            </a:r>
          </a:p>
        </p:txBody>
      </p:sp>
    </p:spTree>
    <p:extLst>
      <p:ext uri="{BB962C8B-B14F-4D97-AF65-F5344CB8AC3E}">
        <p14:creationId xmlns:p14="http://schemas.microsoft.com/office/powerpoint/2010/main" val="358044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482D-9E40-9192-D9A0-23744F4F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C0E8-5520-2361-C44E-486423E4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75B27-8A6D-40BF-AAAA-34FDE25B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33FA1E-E91D-5798-27C4-ED7C79650F5E}"/>
              </a:ext>
            </a:extLst>
          </p:cNvPr>
          <p:cNvSpPr txBox="1">
            <a:spLocks/>
          </p:cNvSpPr>
          <p:nvPr/>
        </p:nvSpPr>
        <p:spPr>
          <a:xfrm>
            <a:off x="2686370" y="185293"/>
            <a:ext cx="8819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01747"/>
                </a:solidFill>
                <a:latin typeface="Aptos Display" panose="02110004020202020204"/>
              </a:rPr>
              <a:t>  New Objective Function</a:t>
            </a:r>
          </a:p>
        </p:txBody>
      </p:sp>
      <p:pic>
        <p:nvPicPr>
          <p:cNvPr id="9" name="Picture 8" descr="C:\Users\rgbd78\Creative Cloud Files\Other\Hull\Top Logo.png">
            <a:extLst>
              <a:ext uri="{FF2B5EF4-FFF2-40B4-BE49-F238E27FC236}">
                <a16:creationId xmlns:a16="http://schemas.microsoft.com/office/drawing/2014/main" id="{D0BD4E6D-F17A-0FEF-6144-45AC6570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2"/>
            <a:ext cx="1461467" cy="89136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942BF-2ABF-5590-4832-BED513ACEA37}"/>
              </a:ext>
            </a:extLst>
          </p:cNvPr>
          <p:cNvCxnSpPr/>
          <p:nvPr/>
        </p:nvCxnSpPr>
        <p:spPr>
          <a:xfrm>
            <a:off x="183776" y="1097108"/>
            <a:ext cx="11824448" cy="0"/>
          </a:xfrm>
          <a:prstGeom prst="line">
            <a:avLst/>
          </a:prstGeom>
          <a:noFill/>
          <a:ln w="19050" cap="flat" cmpd="sng" algn="ctr">
            <a:solidFill>
              <a:srgbClr val="156082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001FFA5-3A70-9229-D7ED-0935BA9C2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8933" y="1312927"/>
                <a:ext cx="8229600" cy="33944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lvl="0" indent="0">
                  <a:buNone/>
                </a:pPr>
                <a:endParaRPr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lim>
                          <m:r>
                            <m:rPr>
                              <m:nor/>
                            </m:rPr>
                            <a:rPr/>
                            <m:t>Least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squares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loss</m:t>
                          </m:r>
                        </m:lim>
                      </m:limLow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Sup>
                                <m:sSub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lim>
                          <m:r>
                            <m:rPr>
                              <m:nor/>
                            </m:rPr>
                            <a:rPr/>
                            <m:t>Elastic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net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penalty</m:t>
                          </m:r>
                        </m:lim>
                      </m:limLow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(0,|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|−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lim>
                          <m:r>
                            <m:rPr>
                              <m:nor/>
                            </m:rPr>
                            <a:rPr lang="en-US"/>
                            <m:t>C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ontribution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limit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penalty</m:t>
                          </m:r>
                        </m:lim>
                      </m:limLow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001FFA5-3A70-9229-D7ED-0935BA9C2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933" y="1312927"/>
                <a:ext cx="8229600" cy="3394472"/>
              </a:xfrm>
              <a:blipFill>
                <a:blip r:embed="rId3"/>
                <a:stretch>
                  <a:fillRect b="-30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ACEC5D-163E-F2C8-F2CD-1FC902C6DBDC}"/>
              </a:ext>
            </a:extLst>
          </p:cNvPr>
          <p:cNvSpPr txBox="1"/>
          <p:nvPr/>
        </p:nvSpPr>
        <p:spPr>
          <a:xfrm>
            <a:off x="424510" y="47073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Zou, Hui; Hastie, Trevor (2005). "Regularization and Variable Selection via the Elastic Net".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1E142-DE33-DE0B-41C2-AC76C35365E8}"/>
              </a:ext>
            </a:extLst>
          </p:cNvPr>
          <p:cNvSpPr txBox="1"/>
          <p:nvPr/>
        </p:nvSpPr>
        <p:spPr>
          <a:xfrm>
            <a:off x="419585" y="53537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James, Paulson, and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Rusmevichientong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(2019), “Penalized and Constrained Optimization"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B2E8B-37E2-DCBA-A028-E3C44081AC36}"/>
              </a:ext>
            </a:extLst>
          </p:cNvPr>
          <p:cNvSpPr txBox="1"/>
          <p:nvPr/>
        </p:nvSpPr>
        <p:spPr>
          <a:xfrm>
            <a:off x="414660" y="600572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Gaines, Kim, and Hua Zhou (2018), “Algorithms for Fitting the Constrained Lasso”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2760F-A302-7A28-E31A-C54B55EC6E22}"/>
              </a:ext>
            </a:extLst>
          </p:cNvPr>
          <p:cNvSpPr txBox="1"/>
          <p:nvPr/>
        </p:nvSpPr>
        <p:spPr>
          <a:xfrm>
            <a:off x="3073400" y="1547259"/>
            <a:ext cx="136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Minimize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BE21DF-85BF-AFF1-A4DF-5DF55BBD5B1B}"/>
              </a:ext>
            </a:extLst>
          </p:cNvPr>
          <p:cNvSpPr txBox="1"/>
          <p:nvPr/>
        </p:nvSpPr>
        <p:spPr>
          <a:xfrm>
            <a:off x="7535825" y="1510856"/>
            <a:ext cx="391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“Soft constraint formulation”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AA2EE6-1227-7AB0-FBF1-ED0D0F67640E}"/>
              </a:ext>
            </a:extLst>
          </p:cNvPr>
          <p:cNvSpPr txBox="1"/>
          <p:nvPr/>
        </p:nvSpPr>
        <p:spPr>
          <a:xfrm>
            <a:off x="7535825" y="3650276"/>
            <a:ext cx="450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“Soft constraint on contributions”</a:t>
            </a:r>
          </a:p>
        </p:txBody>
      </p:sp>
    </p:spTree>
    <p:extLst>
      <p:ext uri="{BB962C8B-B14F-4D97-AF65-F5344CB8AC3E}">
        <p14:creationId xmlns:p14="http://schemas.microsoft.com/office/powerpoint/2010/main" val="142155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10374</TotalTime>
  <Words>653</Words>
  <Application>Microsoft Macintosh PowerPoint</Application>
  <PresentationFormat>Widescreen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Cambria Math</vt:lpstr>
      <vt:lpstr>Courier New</vt:lpstr>
      <vt:lpstr>Office Theme</vt:lpstr>
      <vt:lpstr>Build a Better Elastic Net  with Custom Penalties for  Your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Raj</dc:creator>
  <cp:lastModifiedBy>Petri Fast</cp:lastModifiedBy>
  <cp:revision>388</cp:revision>
  <cp:lastPrinted>2025-04-11T17:40:32Z</cp:lastPrinted>
  <dcterms:created xsi:type="dcterms:W3CDTF">2022-01-11T17:18:50Z</dcterms:created>
  <dcterms:modified xsi:type="dcterms:W3CDTF">2025-04-12T15:34:11Z</dcterms:modified>
</cp:coreProperties>
</file>