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67" r:id="rId3"/>
    <p:sldId id="368" r:id="rId4"/>
    <p:sldId id="387" r:id="rId5"/>
    <p:sldId id="388" r:id="rId6"/>
    <p:sldId id="369" r:id="rId7"/>
    <p:sldId id="370" r:id="rId8"/>
    <p:sldId id="371" r:id="rId9"/>
    <p:sldId id="386" r:id="rId10"/>
    <p:sldId id="376" r:id="rId11"/>
    <p:sldId id="373" r:id="rId12"/>
    <p:sldId id="374" r:id="rId13"/>
    <p:sldId id="375" r:id="rId14"/>
    <p:sldId id="377" r:id="rId15"/>
    <p:sldId id="378" r:id="rId16"/>
    <p:sldId id="379" r:id="rId17"/>
    <p:sldId id="382" r:id="rId18"/>
    <p:sldId id="383" r:id="rId19"/>
    <p:sldId id="389" r:id="rId20"/>
    <p:sldId id="390" r:id="rId21"/>
    <p:sldId id="384" r:id="rId2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E6ABB55-A2BD-43DC-9441-CDCCE31739DC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5C602BF-2DA0-4904-B833-281BC386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1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B2984-CCFD-48C6-844E-E5C228CD8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364934-069C-439E-9939-72D50DCA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98B8-8AFD-4F0B-8025-116D9A666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99DB-9B41-450F-ACE3-AC11D9B86A9F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0EA7B-AAD3-423F-8551-746F8335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AEBC3-FE58-4DA4-B931-A6A9B5FA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5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AD2B7-2B29-4EA9-B7B1-7FA6A1F79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FF49F-777E-42BC-BC75-44EF2CCCA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026D0-728F-4FEE-92E7-AEEF081F8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43758-87EA-4424-91ED-5BB334E6A759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C0223-89FE-497E-BE26-D0B7719C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8E9BE-3722-4585-B83E-A60A8768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7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4549F6-A983-4A4E-BEB2-914FCFEB8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4EFF4-B378-4DE6-912D-1E9EAA8C1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25EE5-8BC4-4482-9FA1-ACFC24B45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5A16-202A-42BD-8B04-81E8BC437556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B2CEC-E7CB-4D56-BE83-D6359A01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0A1D6-F897-4280-A45B-DF233D0B8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6E83-D8B3-4340-9576-5656C49A7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EB493-604C-4965-9059-7E6EB354D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77CB6-0AAC-49BF-914E-43A0A193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AD2B9-50E2-48E5-94B6-4100703F78F9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483FD-0955-4D2D-AACA-B82D6A6E8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10158-346D-4287-B83F-ED4E5AAB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6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B63C2-05AC-4F7F-84DF-489725E27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5A17-FBDA-44D8-8DB6-2EA2E009B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3927B-AF1B-4204-A0E1-92AB5A890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38BE-EF5F-49E6-88AE-5FEEC544363F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89EB7-97C2-42BD-814A-8B15D19E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253FE-F728-4731-8180-8ECA81EC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4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823F2-8E62-4A5E-8DD6-0BE47398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9F995-9AC1-4565-B1A9-EB378B9EC2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FB445-2EBA-4CA8-9351-C4ABD7AA4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B2391-9EC3-4FE5-8610-19072EEF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4B3F-3958-41A9-B81B-BF48088D8B40}" type="datetime1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8FC24-B853-4BFC-83D6-84EC20126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32ED4-A5F2-49D9-AE6A-15AA0167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9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CD1CD-8A08-4762-8F0E-6228C237C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8EE2C-70BD-46DD-8166-3EF355181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FB52F8-0D30-48CF-9CE2-6793BB943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509B56-A062-4CE8-B565-9076207350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7C0189-0848-43B6-B2CC-318AB1999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0439A6-F423-4B6E-A4D4-11A9A5283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5D68-C559-489B-97CA-CE26B07D0C89}" type="datetime1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23A8AF-4D99-470F-88FF-8B744120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C650FB-2210-4091-AFE8-4B993ADCA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2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AB1-A583-4899-9646-418E9D7EE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2C30E-B193-4B58-95AC-F820DE616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A302-64C9-468A-9A2F-B0EC190F9874}" type="datetime1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5982E9-84F1-4132-A05D-FCE06B9F7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43BF6-FD78-46B2-8693-2CEB9AF3B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2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EC3160-9C95-439A-932F-130C1A734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4ED7-4711-4A96-BBA3-B1FDEE690342}" type="datetime1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9C0E2F-BCA2-4F20-871C-8A5E3FDC4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C1E1F-D078-4570-AA05-C4FDC7E3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5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D2689-6193-45C2-B187-743000FC5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C4C1D-3318-4073-A81B-919CD2B07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236A30-C8E3-4F15-8661-EBCC467FD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BC646-868B-4BB7-BF26-A51C4DE8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49350-5452-4B1E-A905-19045CB8E304}" type="datetime1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23E7A-4809-4287-97EC-67A79A87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FAA10-170C-4018-ADC1-1E1DB169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8F92C-7F08-47B3-BB0C-624FB0D18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E0175C-9408-4C26-B53E-8039641D7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F85E2-8EBD-4AEF-A96F-5F792FC98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BF17C-6740-4D1B-9289-5510F6E93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FAF2-74C3-41B6-957D-4EE76787ED07}" type="datetime1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51BDC-6C86-4FCE-A930-8BF2B5C0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37A41-5022-494A-A35E-4838329BA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8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E66A6B-5A94-4392-8870-FFC721B3A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851A5-B982-463A-A62D-CA06A5FD9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0EF07-41D7-4953-B85A-1D673E922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8A0E-6BA4-45C5-A53C-15EE7353B32A}" type="datetime1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FF8C2-EC20-423D-ADFA-84F881B3A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9346A-39AD-44B2-AD4A-A2BAE2060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5B27-8A6D-40BF-AAAA-34FDE25B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0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lltactical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://www.hulltacticalfunds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A36F-57ED-49C5-8EC4-F367C5E2D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1213"/>
            <a:ext cx="9563100" cy="1655762"/>
          </a:xfrm>
        </p:spPr>
        <p:txBody>
          <a:bodyPr>
            <a:normAutofit/>
          </a:bodyPr>
          <a:lstStyle/>
          <a:p>
            <a:r>
              <a:rPr lang="en-US" b="1" dirty="0"/>
              <a:t>Micro Alphas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39FC2C-2F2F-490B-AFDF-1B9D51175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697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Predicting the Equity Risk Premium</a:t>
            </a:r>
          </a:p>
          <a:p>
            <a:r>
              <a:rPr lang="en-US" dirty="0"/>
              <a:t>Authors: Blair Hull, Petra Bakosova, Francois Cocquemas, Euan Sinclair, Petri Fast</a:t>
            </a:r>
          </a:p>
          <a:p>
            <a:r>
              <a:rPr lang="en-US" dirty="0"/>
              <a:t>Published November 2024</a:t>
            </a:r>
          </a:p>
          <a:p>
            <a:endParaRPr lang="en-US" dirty="0"/>
          </a:p>
        </p:txBody>
      </p:sp>
      <p:pic>
        <p:nvPicPr>
          <p:cNvPr id="5" name="Picture 5" descr="C:\Users\rgbd78\Creative Cloud Files\Other\Hull\Top Logo.png">
            <a:extLst>
              <a:ext uri="{FF2B5EF4-FFF2-40B4-BE49-F238E27FC236}">
                <a16:creationId xmlns:a16="http://schemas.microsoft.com/office/drawing/2014/main" id="{EB8B0C24-7E30-4092-B0F4-23DA69C2C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978" y="550863"/>
            <a:ext cx="1874044" cy="11430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9D8CE-D05B-0462-D5C8-16055B53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5B27-8A6D-40BF-AAAA-34FDE25BA111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rtlCol="0" anchor="t">
            <a:noAutofit/>
          </a:bodyPr>
          <a:lstStyle/>
          <a:p>
            <a:pPr algn="l">
              <a:defRPr/>
            </a:pPr>
            <a:endParaRPr lang="en-US" sz="1100"/>
          </a:p>
          <a:p>
            <a:r>
              <a:rPr lang="en-US" sz="100"/>
              <a:t>ADMASTER-STAMP!20240515-3574236</a:t>
            </a:r>
          </a:p>
        </p:txBody>
      </p:sp>
    </p:spTree>
    <p:extLst>
      <p:ext uri="{BB962C8B-B14F-4D97-AF65-F5344CB8AC3E}">
        <p14:creationId xmlns:p14="http://schemas.microsoft.com/office/powerpoint/2010/main" val="4290845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403D0-E288-5ED6-1B8D-C3EE1F6BF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BB552-8F9E-0ED9-8944-8E393DEF1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5F5BEB-4FAC-46B7-616D-F066FE2F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2117F6-36EE-4A50-F539-52990F524654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Feature Importance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885FB6B3-8D80-3A7C-4DCF-8468F7C27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B8D45E-EAA3-837E-9C68-89CEC3A1B8D5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9408F0A-2CE9-F0BA-2935-E51C47AC523C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Dynamic feature relevance reflects adaptability to market conditions.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A06FBD-BD6A-B31C-0B93-BF2A65D5E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79" y="2491937"/>
            <a:ext cx="5391150" cy="3581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52A272A-D890-E48C-7C28-E13E3776C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0777" y="2491937"/>
            <a:ext cx="494347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81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8EBC1-A934-B8D1-3BAC-2CF1D2FE2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13589-6B69-410C-4B46-9AAC890CE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866C8-F137-398D-8286-6A7F22495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4EB5CE-89CE-2D04-1DF4-DDFB0153CCDB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Evaluation Metrics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44168BFB-E964-3841-1AB7-8E36D9F41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74189C-27B4-2FFE-3E9A-25121A17033E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64A9963-FF95-5CC8-E2AB-EB29B75658D5}"/>
              </a:ext>
            </a:extLst>
          </p:cNvPr>
          <p:cNvSpPr txBox="1">
            <a:spLocks/>
          </p:cNvSpPr>
          <p:nvPr/>
        </p:nvSpPr>
        <p:spPr>
          <a:xfrm>
            <a:off x="782516" y="1409553"/>
            <a:ext cx="4092820" cy="4767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Out-of-sample R² , RMSE for accuracy.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Portfolio metrics: CAGR, Sharpe Ratio, Sortino Ratio, CAPM Alpha, Beta.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729574-1CCD-5F63-43FD-F69C8EC27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735" y="1276497"/>
            <a:ext cx="6478465" cy="531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67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05BD9-6E24-3ABC-2924-DB4A0A7ED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90D96E-FE09-FB04-F514-8A02CD967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1013" y="1097108"/>
            <a:ext cx="7075569" cy="55320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42D8C-3291-93E0-90B5-3A0C2E772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317ACE-03A1-B9ED-54F1-CF2558DE1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609C77A-F8D6-2F3A-7D6C-93F4D5E81D33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Results Overview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FF2DE92F-54AB-B4A3-3D0D-621422A36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7251C4-63FF-8CE2-0492-8BFF54ECAC99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EDB3A44-155A-086B-3529-CE95042AF3DC}"/>
              </a:ext>
            </a:extLst>
          </p:cNvPr>
          <p:cNvSpPr txBox="1">
            <a:spLocks/>
          </p:cNvSpPr>
          <p:nvPr/>
        </p:nvSpPr>
        <p:spPr>
          <a:xfrm>
            <a:off x="782515" y="1409553"/>
            <a:ext cx="5313485" cy="4767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Full Sample (2000-2024)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CAGR: 14.0%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Sharpe Ratio: 0.556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Sortino Ratio: 1.074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CAPM Alpha: 6.4%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35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9FC8C-4D17-CB6E-A9E7-F133A445C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1CC03F2-A8BF-FC76-3765-476F7DC92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96" y="1175220"/>
            <a:ext cx="8079404" cy="553208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47E41-D6C5-E79E-3847-D8AB5AA3D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93749-C0E1-3855-5A58-78074286B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654D453-5B7A-777A-7B9C-DD5DD42CB93A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Performance During Market Stress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D1FD215E-EA7B-4885-CBC2-23E178E8A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A37F76-4FEE-E3F8-4601-62FDC043F3F0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43DF75B-5537-9458-03A1-1BE3107D1941}"/>
              </a:ext>
            </a:extLst>
          </p:cNvPr>
          <p:cNvSpPr txBox="1">
            <a:spLocks/>
          </p:cNvSpPr>
          <p:nvPr/>
        </p:nvSpPr>
        <p:spPr>
          <a:xfrm>
            <a:off x="660666" y="1510856"/>
            <a:ext cx="3629465" cy="4767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High predictive power during 2008 crisis and COVID-19.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Performance peaks in periods of high volatility (e.g., VIX &gt; 18).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834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5E8206-7E84-7AD0-A95B-87FE8CD7D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A92B0DA-52B7-81B1-1708-6ECE32D4F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131" y="1175221"/>
            <a:ext cx="7901869" cy="549748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67C6C-D6A4-0B0B-B0AF-DABD93B5F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F9719-57C6-6B60-3AF4-7397CD87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F7270D9-324F-EAB9-B2F0-E1117EB818F4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Subsample Analysis (2010 – 2024)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DA96BC87-B63E-D380-B1A5-7AB6D7180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5719A3-842A-DB1F-B202-67E352F2FD06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09B51FE-99AB-9A09-55B0-B9E2B439D106}"/>
              </a:ext>
            </a:extLst>
          </p:cNvPr>
          <p:cNvSpPr txBox="1">
            <a:spLocks/>
          </p:cNvSpPr>
          <p:nvPr/>
        </p:nvSpPr>
        <p:spPr>
          <a:xfrm>
            <a:off x="782515" y="1409553"/>
            <a:ext cx="3800915" cy="4845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CAGR: 16.1%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Sharpe Ratio: 0.752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Improved performance in post crisis periods, robust across conditions. </a:t>
            </a:r>
          </a:p>
        </p:txBody>
      </p:sp>
    </p:spTree>
    <p:extLst>
      <p:ext uri="{BB962C8B-B14F-4D97-AF65-F5344CB8AC3E}">
        <p14:creationId xmlns:p14="http://schemas.microsoft.com/office/powerpoint/2010/main" val="728839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CD9ABB-2247-1E53-0C8A-80C5B9CA3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FD3111-E75F-1E6C-AED7-508B9867E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177" y="1097108"/>
            <a:ext cx="7595823" cy="549748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0B132-4D9B-36EB-BBEA-BD01F9104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BCF6E-B0AD-79A3-1476-E1CCCD7C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6776DFE-FB42-3D48-9D0B-10F3E873A47B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Subsample Analysis (2019 – 2024) 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3B28ABE6-132A-5DA2-0B34-5F04F6007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31D5AD-64CE-0A33-A2F8-CD13B4CDF71B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3481358-5928-6016-FB99-352E8FE5309D}"/>
              </a:ext>
            </a:extLst>
          </p:cNvPr>
          <p:cNvSpPr txBox="1">
            <a:spLocks/>
          </p:cNvSpPr>
          <p:nvPr/>
        </p:nvSpPr>
        <p:spPr>
          <a:xfrm>
            <a:off x="782515" y="1409553"/>
            <a:ext cx="3663755" cy="4767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CAGR: 19.6%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Sharpe Ratio: 0.738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Consistent outperformance, particularly during COVID-19 volatility.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35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EA35A-6744-EF5F-0641-8753087EF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58458-C151-440B-C302-B9A81ED14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45165-713D-B012-1521-8771092A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148CE3B-C854-597B-D03A-0439E5E6288F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Comparison with Benchmark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FF023BE4-8D77-0FDC-C341-FED7A53D2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FC5486-64AD-7FCD-8913-63AC4EB72B08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0A15B4D-55B5-79F4-D761-31F8FDB1BDFE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Outperformance relative to S&amp;P 500 across all periods.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Lower maximum drawdown and higher Sharpe ratio. 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Resilience shown through subsample analysis.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Effective at capturing favorable market opportunities.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030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1CC20-BFCF-71CD-D522-FB0CFAF94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02F9C-5D46-B79D-A0CF-02A904103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4B1F9-FA7C-487E-1BD4-2F8ED688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E7C5147-DD9E-9C66-9AAE-A6D2F8B0AABD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Limitations and Challenges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545C042E-3C13-C1E3-51E8-5076D1AB7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38D2AE5-D720-E41B-BD28-4468D0952F93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733E283-8657-D3FE-E1DC-D2B3DDF3CB23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Potential for model overfitting.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Dependence on market conditions and volatility.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33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45D1A7-E49D-6C6A-58DB-C3F32FE9E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C1085-C8E4-A47A-ED41-32BE13B5F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40FE7-7E2C-98B6-5F86-6BFCB665E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E4EA7A-EBE9-A569-AE59-81C1DE013BB6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Future Directions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6F8A0534-91BD-A843-5485-C4DFBA4E5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866C62-EAB9-9C9D-89A0-EC6F6EA852AA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2324468-28F8-B39C-FFA6-E624C71EA718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Further refinement with new data sources (e.g., social media sentiment).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Application to intraday returns and wagers.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Application to multi-asset portfolios for diversified alpha generation. </a:t>
            </a:r>
          </a:p>
        </p:txBody>
      </p:sp>
    </p:spTree>
    <p:extLst>
      <p:ext uri="{BB962C8B-B14F-4D97-AF65-F5344CB8AC3E}">
        <p14:creationId xmlns:p14="http://schemas.microsoft.com/office/powerpoint/2010/main" val="3955899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2CB49-4B3F-2777-7C43-58F48CB0D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FBB46-E864-1F3D-7348-BBAE487D0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29F53-A745-55B4-067D-8EDED227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F785710-124D-BAB4-5C5C-F535B44CBC8F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Conclusion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3D610D85-586C-F38E-4794-9F12FEBE0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49E2D19-FA8F-8E23-7195-6C2CB455BC98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AF26C1C-4DD0-B95C-CD04-0C9FEEBB2342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Micro alphas provide predictive edge through combined weak signals.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Machine learning models capturing weak signals gain practical traction.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Strategy achieves consistent outperformance and enhanced risk management.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Market timing once seen as speculative now proving effective.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95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39482D-9E40-9192-D9A0-23744F4FE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39BE3-07AB-A8E3-1717-E7C0146E8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9C0E8-5520-2361-C44E-486423E4F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33FA1E-E91D-5798-27C4-ED7C79650F5E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Introduction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D0BD4E6D-F17A-0FEF-6144-45AC6570D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2942BF-2ABF-5590-4832-BED513ACEA37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E63196-AA90-E1F6-E72F-91A4B2C93953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Micro Alphas: 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Weak signals that become predictive when combined.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Machine Learning Techniques (Elastic Net) used for equity risk premium prediction.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24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8C031-798D-0218-6B60-182173A1D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B6A22-B408-511A-45C3-E105E35CB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12BEA6-5EE5-51B7-2C31-96C421E4E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503EB04-5611-080E-BFA2-87BD044F2DC3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Live Updates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85E72392-1A57-02E2-F8DE-E379F271A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79E86F7-BE94-505E-740F-986BF544E70B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A19A52-1D59-38AC-BA67-3A20E1C8BFEF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52B31C-98F2-8298-36A2-97F379893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333" y="1300516"/>
            <a:ext cx="5115332" cy="540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735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6B27E-0867-6823-BFE2-B4F0FD4B6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02D4D-1579-411C-D8AD-872EB571C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17A36-0A18-5B02-5A87-9BA7A66C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5C7FDA7-27B7-9124-2171-4A0F1AEFB3FA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About Us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975BBD41-72AB-DBBE-2841-6AD0FA6AC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063286-AC4E-119A-B37B-5DD339F21DE6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739E84C-1910-D70E-6D51-CDF6534370A1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  <a:hlinkClick r:id="rId3"/>
              </a:rPr>
              <a:t>www.hulltactical.com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                        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  <a:hlinkClick r:id="rId4"/>
              </a:rPr>
              <a:t>www.hulltacticalfunds.com</a:t>
            </a: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@HullTactical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</p:txBody>
      </p:sp>
      <p:pic>
        <p:nvPicPr>
          <p:cNvPr id="6" name="Picture 5" descr="A qr code with a blue and white text&#10;&#10;AI-generated content may be incorrect.">
            <a:extLst>
              <a:ext uri="{FF2B5EF4-FFF2-40B4-BE49-F238E27FC236}">
                <a16:creationId xmlns:a16="http://schemas.microsoft.com/office/drawing/2014/main" id="{9C3E71ED-CEC0-3C56-89C8-01EF19261D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199" y="2976563"/>
            <a:ext cx="3200400" cy="3200400"/>
          </a:xfrm>
          <a:prstGeom prst="rect">
            <a:avLst/>
          </a:prstGeom>
        </p:spPr>
      </p:pic>
      <p:pic>
        <p:nvPicPr>
          <p:cNvPr id="11" name="Picture 10" descr="A qr code on a white background">
            <a:extLst>
              <a:ext uri="{FF2B5EF4-FFF2-40B4-BE49-F238E27FC236}">
                <a16:creationId xmlns:a16="http://schemas.microsoft.com/office/drawing/2014/main" id="{B430D605-ACE0-5398-2179-3E3062AAC0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285" y="3107386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09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1298B-265F-614B-F380-564DB8328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3C63F-5B80-1CD2-C8DA-2BBFD6FC0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EB10C9-7C12-E649-874C-2B641E61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094A1AA-A41B-B52C-93DB-D22F8F8C6D31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Why Do We Care?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4B157686-ABBB-0556-A23F-972254E24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5951E6-A19D-733E-1599-02D64671164D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8208E66-7E73-C28E-1D96-5514C3E6A07F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This strategy is currently deployed in a publicly traded fund.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Contribution to the return predictability discussion.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3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E7DC3-244A-83A8-5B6E-85CCC588E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8BAB-2E0A-BBC9-3C6F-6ECFBE13E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72D06-0F40-EEA6-40D3-13B027991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07411A7-C908-BE56-FE8C-48742A854658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Efficient Market Hypothesis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85022A1F-A975-66B3-FF0C-7E0AB0EB6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3BBB2D-E999-3679-BCBA-010C572E5EFD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0FC464C-7011-E6C5-267F-885D272F7E5A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Theoretical Foundation: 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Investors can’t all beat the market.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Critique: 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Market Predictability challenged by Goyal &amp; Welch (2008).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Robert Merton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: “Predicting the market is a fool’s errand.”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Burton Malkiel: 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“Don’t try to time the market. No one can do it. It’s dangerous.”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63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102B2-C199-77A7-32F0-8E2BBB465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4B458-D7C2-6FB9-C9EA-56828A539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7F95D-CB29-FBA7-2FA3-D50D125EE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9CEFB48-9B2A-895B-97C3-0A5CCA68358B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201747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What Has Changed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E92D2504-2ED9-13C2-423D-C34D104D0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5F9124-8A41-57AA-3CB0-70BC7A07CF44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17FF80-42AC-D39F-4DE2-0D1DB0489ED1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There has been an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explosion of available data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Computation costs 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have plummeted.</a:t>
            </a:r>
            <a:endParaRPr lang="en-US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Advancements in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AI and Machine Learning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 have accelerated progress.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Buy and sell SPY at closing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auction </a:t>
            </a:r>
            <a:r>
              <a:rPr kumimoji="0" lang="en-US" altLang="en-US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which provides no slippage against the market close.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4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F36B8-58FD-A19F-B43E-ED77DD612D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71965-3B5A-20F5-3286-0DB1EC74A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68075-F4F6-83DE-10E8-D79D6A40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13F9D6-2E36-97B7-A9E8-223C7045FED8}"/>
              </a:ext>
            </a:extLst>
          </p:cNvPr>
          <p:cNvSpPr txBox="1">
            <a:spLocks/>
          </p:cNvSpPr>
          <p:nvPr/>
        </p:nvSpPr>
        <p:spPr>
          <a:xfrm>
            <a:off x="2595966" y="185293"/>
            <a:ext cx="89102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Our Approach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EA3E121E-8838-0499-4271-B2969637C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FE43B7-2CB6-BF5D-2998-FA3470E7F67C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C7656ED-C7EC-077E-D8A9-A36244729AA1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Features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Dynamic Transformations (</a:t>
            </a:r>
            <a:r>
              <a:rPr lang="en-US" dirty="0" err="1">
                <a:solidFill>
                  <a:srgbClr val="1D2228"/>
                </a:solidFill>
                <a:latin typeface="Aptos" panose="020B0004020202020204" pitchFamily="34" charset="0"/>
              </a:rPr>
              <a:t>DEoptim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Elastic net regularization to avoid overfitting and manage multicollinearity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Cross-validation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Betting Scheme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222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78D3D-F1BE-4D71-8657-61077EE0B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647FE-CAF1-19D6-117E-6464D4A5E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524E5-820F-7C47-FA58-38043E291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DCD233A-B992-C9FA-A43B-42258C38B9DF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Core Features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05879B05-1D08-125C-09B5-A53BBB428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B07CC8-9D6F-1F28-4E4B-E842950A3AD7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CED4193-9603-E69A-CE9B-9AF649B59F1C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Broad Market &amp; Macro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: BAA yield, financial conditions, term spread.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Sentiment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: Trading sentiment, speculation indicators.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Variance-Related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: VIX index, volatility signals.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D2228"/>
                </a:solidFill>
                <a:latin typeface="Aptos" panose="020B0004020202020204" pitchFamily="34" charset="0"/>
              </a:rPr>
              <a:t>Seasonality and Events</a:t>
            </a: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: FOMC dates, seasonal patterns.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55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56256-4FC1-F5DD-744D-21F859D13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91755-68E0-2772-B412-EE1C6006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04D18-5CDE-7DE4-3363-8DC550EE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9004127-A233-CFCB-825E-4BAC190E86B4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Data Transformations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C373D9E6-6320-9AEE-97DC-B76DC3C00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AA9475-72A4-4F3A-9379-F0228C513A0D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A3FC603-8B5D-EB35-046A-A66A937CAF6A}"/>
              </a:ext>
            </a:extLst>
          </p:cNvPr>
          <p:cNvSpPr txBox="1">
            <a:spLocks/>
          </p:cNvSpPr>
          <p:nvPr/>
        </p:nvSpPr>
        <p:spPr>
          <a:xfrm>
            <a:off x="782515" y="1409554"/>
            <a:ext cx="10626969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1D2228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endParaRPr lang="en-US" b="1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Feature transformations capture nonlinear relationships.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solidFill>
                <a:srgbClr val="1D2228"/>
              </a:solidFill>
              <a:latin typeface="Aptos" panose="020B00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1D2228"/>
                </a:solidFill>
                <a:latin typeface="Aptos" panose="020B0004020202020204" pitchFamily="34" charset="0"/>
              </a:rPr>
              <a:t>Expanding-window approach: Re-optimize every year to predict the next year’s daily excess return. 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0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CA5F5-A9A4-98F3-C12F-4E59ED1291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59B44-2E84-8388-2E37-1288E0495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39F8E-8256-EAA0-C74F-6EE2E5E3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75B27-8A6D-40BF-AAAA-34FDE25BA1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9346758-14AB-58B7-5C7B-3D1CBC3E486F}"/>
              </a:ext>
            </a:extLst>
          </p:cNvPr>
          <p:cNvSpPr txBox="1">
            <a:spLocks/>
          </p:cNvSpPr>
          <p:nvPr/>
        </p:nvSpPr>
        <p:spPr>
          <a:xfrm>
            <a:off x="2686370" y="185293"/>
            <a:ext cx="88198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201747"/>
                </a:solidFill>
                <a:latin typeface="Aptos Display" panose="02110004020202020204"/>
              </a:rPr>
              <a:t>Relative Feature Importance</a:t>
            </a:r>
          </a:p>
        </p:txBody>
      </p:sp>
      <p:pic>
        <p:nvPicPr>
          <p:cNvPr id="9" name="Picture 8" descr="C:\Users\rgbd78\Creative Cloud Files\Other\Hull\Top Logo.png">
            <a:extLst>
              <a:ext uri="{FF2B5EF4-FFF2-40B4-BE49-F238E27FC236}">
                <a16:creationId xmlns:a16="http://schemas.microsoft.com/office/drawing/2014/main" id="{F25CEF6B-46FE-9265-2CEC-CF0956517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7632"/>
            <a:ext cx="1461467" cy="891365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EB10D9-2548-B05F-B937-4899FE3AE450}"/>
              </a:ext>
            </a:extLst>
          </p:cNvPr>
          <p:cNvCxnSpPr/>
          <p:nvPr/>
        </p:nvCxnSpPr>
        <p:spPr>
          <a:xfrm>
            <a:off x="183776" y="1097108"/>
            <a:ext cx="11824448" cy="0"/>
          </a:xfrm>
          <a:prstGeom prst="line">
            <a:avLst/>
          </a:prstGeom>
          <a:noFill/>
          <a:ln w="19050" cap="flat" cmpd="sng" algn="ctr">
            <a:solidFill>
              <a:srgbClr val="156082"/>
            </a:solidFill>
            <a:prstDash val="solid"/>
            <a:miter lim="800000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F3F09DD-B425-8A2B-8B95-E158667ACE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3110" y="1242158"/>
            <a:ext cx="7696138" cy="54793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5EC47A5-0D6D-3F0B-D55E-F9867524A8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8287" y="2501106"/>
            <a:ext cx="34480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32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9689</TotalTime>
  <Words>565</Words>
  <Application>Microsoft Office PowerPoint</Application>
  <PresentationFormat>Widescreen</PresentationFormat>
  <Paragraphs>178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Calibri Light</vt:lpstr>
      <vt:lpstr>Office Theme</vt:lpstr>
      <vt:lpstr>Micro Alphas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Raj</dc:creator>
  <cp:lastModifiedBy>Petra Bakosova</cp:lastModifiedBy>
  <cp:revision>211</cp:revision>
  <cp:lastPrinted>2025-04-11T17:40:32Z</cp:lastPrinted>
  <dcterms:created xsi:type="dcterms:W3CDTF">2022-01-11T17:18:50Z</dcterms:created>
  <dcterms:modified xsi:type="dcterms:W3CDTF">2025-04-11T19:11:01Z</dcterms:modified>
</cp:coreProperties>
</file>