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</p:sldIdLst>
  <p:sldSz cy="5143500" cx="9144000"/>
  <p:notesSz cx="6858000" cy="9144000"/>
  <p:embeddedFontLst>
    <p:embeddedFont>
      <p:font typeface="Montserrat"/>
      <p:regular r:id="rId23"/>
      <p:bold r:id="rId24"/>
      <p:italic r:id="rId25"/>
      <p:boldItalic r:id="rId26"/>
    </p:embeddedFont>
    <p:embeddedFont>
      <p:font typeface="Lato"/>
      <p:regular r:id="rId27"/>
      <p:bold r:id="rId28"/>
      <p:italic r:id="rId29"/>
      <p:boldItalic r:id="rId30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5.xml"/><Relationship Id="rId22" Type="http://schemas.openxmlformats.org/officeDocument/2006/relationships/slide" Target="slides/slide17.xml"/><Relationship Id="rId21" Type="http://schemas.openxmlformats.org/officeDocument/2006/relationships/slide" Target="slides/slide16.xml"/><Relationship Id="rId24" Type="http://schemas.openxmlformats.org/officeDocument/2006/relationships/font" Target="fonts/Montserrat-bold.fntdata"/><Relationship Id="rId23" Type="http://schemas.openxmlformats.org/officeDocument/2006/relationships/font" Target="fonts/Montserrat-regular.fntdata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26" Type="http://schemas.openxmlformats.org/officeDocument/2006/relationships/font" Target="fonts/Montserrat-boldItalic.fntdata"/><Relationship Id="rId25" Type="http://schemas.openxmlformats.org/officeDocument/2006/relationships/font" Target="fonts/Montserrat-italic.fntdata"/><Relationship Id="rId28" Type="http://schemas.openxmlformats.org/officeDocument/2006/relationships/font" Target="fonts/Lato-bold.fntdata"/><Relationship Id="rId27" Type="http://schemas.openxmlformats.org/officeDocument/2006/relationships/font" Target="fonts/Lato-regular.fnt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29" Type="http://schemas.openxmlformats.org/officeDocument/2006/relationships/font" Target="fonts/Lato-italic.fntdata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30" Type="http://schemas.openxmlformats.org/officeDocument/2006/relationships/font" Target="fonts/Lato-boldItalic.fntdata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0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2" name="Google Shape;132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7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Google Shape;208;g326a6abe995_0_18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9" name="Google Shape;209;g326a6abe995_0_18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3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Google Shape;214;g326a6abe995_0_19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5" name="Google Shape;215;g326a6abe995_0_19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The output weights of this formula are not scaled, and can be negative (i.e short signal, bad)</a:t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2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Google Shape;223;g326dc73a9a7_0_3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4" name="Google Shape;224;g326dc73a9a7_0_3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The correlation plot of signal IC’s is just one example in the MC - we generate 1000 like this</a:t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9" name="Shape 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Google Shape;230;g329a20ac9b6_0_4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1" name="Google Shape;231;g329a20ac9b6_0_4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6" name="Shape 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Google Shape;237;g326dc73a9a7_0_1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8" name="Google Shape;238;g326dc73a9a7_0_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4" name="Shape 2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" name="Google Shape;245;g326dc73a9a7_0_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6" name="Google Shape;246;g326dc73a9a7_0_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0" name="Shape 2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" name="Google Shape;251;g326dc73a9a7_0_1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2" name="Google Shape;252;g326dc73a9a7_0_1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6" name="Shape 2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" name="Google Shape;257;g326a6abe995_0_18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8" name="Google Shape;258;g326a6abe995_0_18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7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g326a6abe995_0_13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9" name="Google Shape;139;g326a6abe995_0_13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3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g326a6abe995_0_13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5" name="Google Shape;145;g326a6abe995_0_13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9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g326a6abe995_0_14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1" name="Google Shape;151;g326a6abe995_0_14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“Signal Value” here can be whatever stationary metric you want; z-score of P/E Ratio, Rolling average of returns </a:t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0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g326a6abe995_0_15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2" name="Google Shape;162;g326a6abe995_0_15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This paper was actually applied to Corporate Bonds, but the </a:t>
            </a:r>
            <a:r>
              <a:rPr lang="en-GB"/>
              <a:t>framework can be applied to any asset class</a:t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6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g326a6abe995_0_15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8" name="Google Shape;168;g326a6abe995_0_15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This is typical of Momentum or Sentiment based signals - strong at the tails but not much power in the middle</a:t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g326a6abe995_0_16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3" name="Google Shape;183;g326a6abe995_0_16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This profile can actually occur in some behavioural finance based signals - Anchoring Bias</a:t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3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g329a20ac9b6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5" name="Google Shape;195;g329a20ac9b6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Key point is that both signals have positive correlation to real asset returns, but the quantiled signal picks up on the subtle </a:t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9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Google Shape;200;g329a20ac9b6_0_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1" name="Google Shape;201;g329a20ac9b6_0_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This is obviously an ideal example, we don’t expect to “double your Sharpe”, but most likely you will increase your Sharpe by taking this quantiling approach.</a:t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 rot="5400000">
            <a:off x="7500300" y="505"/>
            <a:ext cx="1643700" cy="1643700"/>
          </a:xfrm>
          <a:prstGeom prst="diagStripe">
            <a:avLst>
              <a:gd fmla="val 0" name="adj"/>
            </a:avLst>
          </a:prstGeom>
          <a:solidFill>
            <a:schemeClr val="lt1">
              <a:alpha val="3030"/>
            </a:scheme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11" name="Google Shape;11;p2"/>
          <p:cNvGrpSpPr/>
          <p:nvPr/>
        </p:nvGrpSpPr>
        <p:grpSpPr>
          <a:xfrm>
            <a:off x="0" y="490"/>
            <a:ext cx="5153705" cy="5134399"/>
            <a:chOff x="0" y="75"/>
            <a:chExt cx="5153705" cy="5152950"/>
          </a:xfrm>
        </p:grpSpPr>
        <p:sp>
          <p:nvSpPr>
            <p:cNvPr id="12" name="Google Shape;12;p2"/>
            <p:cNvSpPr/>
            <p:nvPr/>
          </p:nvSpPr>
          <p:spPr>
            <a:xfrm rot="-5400000">
              <a:off x="455" y="-225"/>
              <a:ext cx="5152800" cy="51537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303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" name="Google Shape;13;p2"/>
            <p:cNvSpPr/>
            <p:nvPr/>
          </p:nvSpPr>
          <p:spPr>
            <a:xfrm rot="-5400000">
              <a:off x="150" y="1145825"/>
              <a:ext cx="3996600" cy="3996900"/>
            </a:xfrm>
            <a:prstGeom prst="diagStripe">
              <a:avLst>
                <a:gd fmla="val 58774" name="adj"/>
              </a:avLst>
            </a:prstGeom>
            <a:solidFill>
              <a:schemeClr val="lt1">
                <a:alpha val="303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" name="Google Shape;14;p2"/>
            <p:cNvSpPr/>
            <p:nvPr/>
          </p:nvSpPr>
          <p:spPr>
            <a:xfrm rot="-5400000">
              <a:off x="1646" y="-75"/>
              <a:ext cx="2299800" cy="2300100"/>
            </a:xfrm>
            <a:prstGeom prst="diagStripe">
              <a:avLst>
                <a:gd fmla="val 50000" name="adj"/>
              </a:avLst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" name="Google Shape;15;p2"/>
            <p:cNvSpPr/>
            <p:nvPr/>
          </p:nvSpPr>
          <p:spPr>
            <a:xfrm flipH="1">
              <a:off x="652821" y="590035"/>
              <a:ext cx="2300100" cy="2299800"/>
            </a:xfrm>
            <a:prstGeom prst="diagStripe">
              <a:avLst>
                <a:gd fmla="val 50000" name="adj"/>
              </a:avLst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6" name="Google Shape;16;p2"/>
          <p:cNvSpPr txBox="1"/>
          <p:nvPr>
            <p:ph type="ctrTitle"/>
          </p:nvPr>
        </p:nvSpPr>
        <p:spPr>
          <a:xfrm>
            <a:off x="3537150" y="1578400"/>
            <a:ext cx="5017500" cy="1578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1pPr>
            <a:lvl2pPr lvl="1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2pPr>
            <a:lvl3pPr lvl="2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3pPr>
            <a:lvl4pPr lvl="3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4pPr>
            <a:lvl5pPr lvl="4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5pPr>
            <a:lvl6pPr lvl="5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6pPr>
            <a:lvl7pPr lvl="6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7pPr>
            <a:lvl8pPr lvl="7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8pPr>
            <a:lvl9pPr lvl="8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9pPr>
          </a:lstStyle>
          <a:p/>
        </p:txBody>
      </p:sp>
      <p:sp>
        <p:nvSpPr>
          <p:cNvPr id="17" name="Google Shape;17;p2"/>
          <p:cNvSpPr txBox="1"/>
          <p:nvPr>
            <p:ph idx="1" type="subTitle"/>
          </p:nvPr>
        </p:nvSpPr>
        <p:spPr>
          <a:xfrm>
            <a:off x="5083950" y="3924925"/>
            <a:ext cx="3470700" cy="506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9pPr>
          </a:lstStyle>
          <a:p/>
        </p:txBody>
      </p:sp>
      <p:sp>
        <p:nvSpPr>
          <p:cNvPr id="18" name="Google Shape;18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105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6" name="Google Shape;106;p11"/>
          <p:cNvGrpSpPr/>
          <p:nvPr/>
        </p:nvGrpSpPr>
        <p:grpSpPr>
          <a:xfrm>
            <a:off x="4406400" y="0"/>
            <a:ext cx="4737600" cy="5143065"/>
            <a:chOff x="4406400" y="0"/>
            <a:chExt cx="4737600" cy="5143065"/>
          </a:xfrm>
        </p:grpSpPr>
        <p:sp>
          <p:nvSpPr>
            <p:cNvPr id="107" name="Google Shape;107;p11"/>
            <p:cNvSpPr/>
            <p:nvPr/>
          </p:nvSpPr>
          <p:spPr>
            <a:xfrm rot="5400000">
              <a:off x="4408200" y="-1800"/>
              <a:ext cx="4734000" cy="4737600"/>
            </a:xfrm>
            <a:prstGeom prst="diagStripe">
              <a:avLst>
                <a:gd fmla="val 49469" name="adj"/>
              </a:avLst>
            </a:prstGeom>
            <a:solidFill>
              <a:schemeClr val="lt1">
                <a:alpha val="346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8" name="Google Shape;108;p11"/>
            <p:cNvSpPr/>
            <p:nvPr/>
          </p:nvSpPr>
          <p:spPr>
            <a:xfrm rot="5400000">
              <a:off x="4841125" y="5700"/>
              <a:ext cx="4298100" cy="4286700"/>
            </a:xfrm>
            <a:prstGeom prst="diagStripe">
              <a:avLst>
                <a:gd fmla="val 0" name="adj"/>
              </a:avLst>
            </a:prstGeom>
            <a:solidFill>
              <a:schemeClr val="lt1">
                <a:alpha val="346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9" name="Google Shape;109;p11"/>
            <p:cNvSpPr/>
            <p:nvPr/>
          </p:nvSpPr>
          <p:spPr>
            <a:xfrm rot="-5400000">
              <a:off x="5618399" y="1236468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0" name="Google Shape;110;p11"/>
            <p:cNvSpPr/>
            <p:nvPr/>
          </p:nvSpPr>
          <p:spPr>
            <a:xfrm flipH="1">
              <a:off x="5849857" y="1443956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1" name="Google Shape;111;p11"/>
            <p:cNvSpPr/>
            <p:nvPr/>
          </p:nvSpPr>
          <p:spPr>
            <a:xfrm rot="-5400000">
              <a:off x="5987081" y="2469465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2" name="Google Shape;112;p11"/>
            <p:cNvSpPr/>
            <p:nvPr/>
          </p:nvSpPr>
          <p:spPr>
            <a:xfrm flipH="1">
              <a:off x="6222115" y="2676953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3" name="Google Shape;113;p11"/>
            <p:cNvSpPr/>
            <p:nvPr/>
          </p:nvSpPr>
          <p:spPr>
            <a:xfrm rot="-5400000">
              <a:off x="6675341" y="1862018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4" name="Google Shape;114;p11"/>
            <p:cNvSpPr/>
            <p:nvPr/>
          </p:nvSpPr>
          <p:spPr>
            <a:xfrm flipH="1">
              <a:off x="6908099" y="2069505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5" name="Google Shape;115;p11"/>
            <p:cNvSpPr/>
            <p:nvPr/>
          </p:nvSpPr>
          <p:spPr>
            <a:xfrm rot="-5400000">
              <a:off x="6861141" y="2477810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6" name="Google Shape;116;p11"/>
            <p:cNvSpPr/>
            <p:nvPr/>
          </p:nvSpPr>
          <p:spPr>
            <a:xfrm flipH="1">
              <a:off x="7965266" y="2692963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7" name="Google Shape;117;p11"/>
            <p:cNvSpPr/>
            <p:nvPr/>
          </p:nvSpPr>
          <p:spPr>
            <a:xfrm flipH="1">
              <a:off x="8145082" y="3308755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8" name="Google Shape;118;p11"/>
            <p:cNvSpPr/>
            <p:nvPr/>
          </p:nvSpPr>
          <p:spPr>
            <a:xfrm rot="-5400000">
              <a:off x="7047599" y="3095015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9" name="Google Shape;119;p11"/>
            <p:cNvSpPr/>
            <p:nvPr/>
          </p:nvSpPr>
          <p:spPr>
            <a:xfrm flipH="1">
              <a:off x="7276649" y="3302502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0" name="Google Shape;120;p11"/>
            <p:cNvSpPr/>
            <p:nvPr/>
          </p:nvSpPr>
          <p:spPr>
            <a:xfrm rot="-5400000">
              <a:off x="7227414" y="3710807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1" name="Google Shape;121;p11"/>
            <p:cNvSpPr/>
            <p:nvPr/>
          </p:nvSpPr>
          <p:spPr>
            <a:xfrm flipH="1">
              <a:off x="7462448" y="3918294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2" name="Google Shape;122;p11"/>
            <p:cNvSpPr/>
            <p:nvPr/>
          </p:nvSpPr>
          <p:spPr>
            <a:xfrm rot="-5400000">
              <a:off x="8102491" y="3718473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3" name="Google Shape;123;p11"/>
            <p:cNvSpPr/>
            <p:nvPr/>
          </p:nvSpPr>
          <p:spPr>
            <a:xfrm flipH="1">
              <a:off x="8334533" y="3925960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4" name="Google Shape;124;p11"/>
            <p:cNvSpPr/>
            <p:nvPr/>
          </p:nvSpPr>
          <p:spPr>
            <a:xfrm rot="-5400000">
              <a:off x="8288290" y="4334265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25" name="Google Shape;125;p11"/>
          <p:cNvSpPr txBox="1"/>
          <p:nvPr>
            <p:ph hasCustomPrompt="1" type="title"/>
          </p:nvPr>
        </p:nvSpPr>
        <p:spPr>
          <a:xfrm>
            <a:off x="823850" y="1284675"/>
            <a:ext cx="47760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1pPr>
            <a:lvl2pPr lvl="1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2pPr>
            <a:lvl3pPr lvl="2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3pPr>
            <a:lvl4pPr lvl="3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4pPr>
            <a:lvl5pPr lvl="4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5pPr>
            <a:lvl6pPr lvl="5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6pPr>
            <a:lvl7pPr lvl="6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7pPr>
            <a:lvl8pPr lvl="7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8pPr>
            <a:lvl9pPr lvl="8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9pPr>
          </a:lstStyle>
          <a:p>
            <a:r>
              <a:t>xx%</a:t>
            </a:r>
          </a:p>
        </p:txBody>
      </p:sp>
      <p:sp>
        <p:nvSpPr>
          <p:cNvPr id="126" name="Google Shape;126;p11"/>
          <p:cNvSpPr txBox="1"/>
          <p:nvPr>
            <p:ph idx="1" type="body"/>
          </p:nvPr>
        </p:nvSpPr>
        <p:spPr>
          <a:xfrm>
            <a:off x="823850" y="2643124"/>
            <a:ext cx="4776000" cy="1218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127" name="Google Shape;12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128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9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Google Shape;20;p3"/>
          <p:cNvGrpSpPr/>
          <p:nvPr/>
        </p:nvGrpSpPr>
        <p:grpSpPr>
          <a:xfrm>
            <a:off x="4406400" y="0"/>
            <a:ext cx="4737600" cy="5143065"/>
            <a:chOff x="4406400" y="0"/>
            <a:chExt cx="4737600" cy="5143065"/>
          </a:xfrm>
        </p:grpSpPr>
        <p:sp>
          <p:nvSpPr>
            <p:cNvPr id="21" name="Google Shape;21;p3"/>
            <p:cNvSpPr/>
            <p:nvPr/>
          </p:nvSpPr>
          <p:spPr>
            <a:xfrm rot="5400000">
              <a:off x="4408200" y="-1800"/>
              <a:ext cx="4734000" cy="4737600"/>
            </a:xfrm>
            <a:prstGeom prst="diagStripe">
              <a:avLst>
                <a:gd fmla="val 49469" name="adj"/>
              </a:avLst>
            </a:prstGeom>
            <a:solidFill>
              <a:schemeClr val="lt1">
                <a:alpha val="346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" name="Google Shape;22;p3"/>
            <p:cNvSpPr/>
            <p:nvPr/>
          </p:nvSpPr>
          <p:spPr>
            <a:xfrm rot="5400000">
              <a:off x="4841125" y="5700"/>
              <a:ext cx="4298100" cy="4286700"/>
            </a:xfrm>
            <a:prstGeom prst="diagStripe">
              <a:avLst>
                <a:gd fmla="val 0" name="adj"/>
              </a:avLst>
            </a:prstGeom>
            <a:solidFill>
              <a:schemeClr val="lt1">
                <a:alpha val="346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" name="Google Shape;23;p3"/>
            <p:cNvSpPr/>
            <p:nvPr/>
          </p:nvSpPr>
          <p:spPr>
            <a:xfrm rot="-5400000">
              <a:off x="5618399" y="1236468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" name="Google Shape;24;p3"/>
            <p:cNvSpPr/>
            <p:nvPr/>
          </p:nvSpPr>
          <p:spPr>
            <a:xfrm flipH="1">
              <a:off x="5849857" y="1443956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" name="Google Shape;25;p3"/>
            <p:cNvSpPr/>
            <p:nvPr/>
          </p:nvSpPr>
          <p:spPr>
            <a:xfrm rot="-5400000">
              <a:off x="5987081" y="2469465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" name="Google Shape;26;p3"/>
            <p:cNvSpPr/>
            <p:nvPr/>
          </p:nvSpPr>
          <p:spPr>
            <a:xfrm flipH="1">
              <a:off x="6222115" y="2676953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" name="Google Shape;27;p3"/>
            <p:cNvSpPr/>
            <p:nvPr/>
          </p:nvSpPr>
          <p:spPr>
            <a:xfrm rot="-5400000">
              <a:off x="6675341" y="1862018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" name="Google Shape;28;p3"/>
            <p:cNvSpPr/>
            <p:nvPr/>
          </p:nvSpPr>
          <p:spPr>
            <a:xfrm flipH="1">
              <a:off x="6908099" y="2069505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" name="Google Shape;29;p3"/>
            <p:cNvSpPr/>
            <p:nvPr/>
          </p:nvSpPr>
          <p:spPr>
            <a:xfrm rot="-5400000">
              <a:off x="6861141" y="2477810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" name="Google Shape;30;p3"/>
            <p:cNvSpPr/>
            <p:nvPr/>
          </p:nvSpPr>
          <p:spPr>
            <a:xfrm flipH="1">
              <a:off x="7965266" y="2692963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" name="Google Shape;31;p3"/>
            <p:cNvSpPr/>
            <p:nvPr/>
          </p:nvSpPr>
          <p:spPr>
            <a:xfrm flipH="1">
              <a:off x="8145082" y="3308755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" name="Google Shape;32;p3"/>
            <p:cNvSpPr/>
            <p:nvPr/>
          </p:nvSpPr>
          <p:spPr>
            <a:xfrm rot="-5400000">
              <a:off x="7047599" y="3095015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" name="Google Shape;33;p3"/>
            <p:cNvSpPr/>
            <p:nvPr/>
          </p:nvSpPr>
          <p:spPr>
            <a:xfrm flipH="1">
              <a:off x="7276649" y="3302502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" name="Google Shape;34;p3"/>
            <p:cNvSpPr/>
            <p:nvPr/>
          </p:nvSpPr>
          <p:spPr>
            <a:xfrm rot="-5400000">
              <a:off x="7227414" y="3710807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" name="Google Shape;35;p3"/>
            <p:cNvSpPr/>
            <p:nvPr/>
          </p:nvSpPr>
          <p:spPr>
            <a:xfrm flipH="1">
              <a:off x="7462448" y="3918294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" name="Google Shape;36;p3"/>
            <p:cNvSpPr/>
            <p:nvPr/>
          </p:nvSpPr>
          <p:spPr>
            <a:xfrm rot="-5400000">
              <a:off x="8102491" y="3718473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" name="Google Shape;37;p3"/>
            <p:cNvSpPr/>
            <p:nvPr/>
          </p:nvSpPr>
          <p:spPr>
            <a:xfrm flipH="1">
              <a:off x="8334533" y="3925960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" name="Google Shape;38;p3"/>
            <p:cNvSpPr/>
            <p:nvPr/>
          </p:nvSpPr>
          <p:spPr>
            <a:xfrm rot="-5400000">
              <a:off x="8288290" y="4334265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39" name="Google Shape;39;p3"/>
          <p:cNvSpPr txBox="1"/>
          <p:nvPr>
            <p:ph type="title"/>
          </p:nvPr>
        </p:nvSpPr>
        <p:spPr>
          <a:xfrm>
            <a:off x="823850" y="2053000"/>
            <a:ext cx="4587000" cy="1148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40" name="Google Shape;40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Google Shape;42;p4"/>
          <p:cNvGrpSpPr/>
          <p:nvPr/>
        </p:nvGrpSpPr>
        <p:grpSpPr>
          <a:xfrm>
            <a:off x="0" y="381001"/>
            <a:ext cx="1037850" cy="1016287"/>
            <a:chOff x="0" y="381001"/>
            <a:chExt cx="1037850" cy="1016287"/>
          </a:xfrm>
        </p:grpSpPr>
        <p:sp>
          <p:nvSpPr>
            <p:cNvPr id="43" name="Google Shape;43;p4"/>
            <p:cNvSpPr/>
            <p:nvPr/>
          </p:nvSpPr>
          <p:spPr>
            <a:xfrm rot="-5400000">
              <a:off x="0" y="381001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" name="Google Shape;44;p4"/>
            <p:cNvSpPr/>
            <p:nvPr/>
          </p:nvSpPr>
          <p:spPr>
            <a:xfrm flipH="1">
              <a:off x="229050" y="588489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45" name="Google Shape;45;p4"/>
          <p:cNvSpPr txBox="1"/>
          <p:nvPr>
            <p:ph type="title"/>
          </p:nvPr>
        </p:nvSpPr>
        <p:spPr>
          <a:xfrm>
            <a:off x="1297500" y="393750"/>
            <a:ext cx="7038900" cy="914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46" name="Google Shape;46;p4"/>
          <p:cNvSpPr txBox="1"/>
          <p:nvPr>
            <p:ph idx="1" type="body"/>
          </p:nvPr>
        </p:nvSpPr>
        <p:spPr>
          <a:xfrm>
            <a:off x="1297500" y="1567550"/>
            <a:ext cx="7038900" cy="2911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47" name="Google Shape;47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9" name="Google Shape;49;p5"/>
          <p:cNvGrpSpPr/>
          <p:nvPr/>
        </p:nvGrpSpPr>
        <p:grpSpPr>
          <a:xfrm>
            <a:off x="0" y="381001"/>
            <a:ext cx="1037850" cy="1016287"/>
            <a:chOff x="0" y="381001"/>
            <a:chExt cx="1037850" cy="1016287"/>
          </a:xfrm>
        </p:grpSpPr>
        <p:sp>
          <p:nvSpPr>
            <p:cNvPr id="50" name="Google Shape;50;p5"/>
            <p:cNvSpPr/>
            <p:nvPr/>
          </p:nvSpPr>
          <p:spPr>
            <a:xfrm rot="-5400000">
              <a:off x="0" y="381001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1" name="Google Shape;51;p5"/>
            <p:cNvSpPr/>
            <p:nvPr/>
          </p:nvSpPr>
          <p:spPr>
            <a:xfrm flipH="1">
              <a:off x="229050" y="588489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52" name="Google Shape;52;p5"/>
          <p:cNvSpPr txBox="1"/>
          <p:nvPr>
            <p:ph type="title"/>
          </p:nvPr>
        </p:nvSpPr>
        <p:spPr>
          <a:xfrm>
            <a:off x="1297500" y="393750"/>
            <a:ext cx="7038900" cy="914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53" name="Google Shape;53;p5"/>
          <p:cNvSpPr txBox="1"/>
          <p:nvPr>
            <p:ph idx="1" type="body"/>
          </p:nvPr>
        </p:nvSpPr>
        <p:spPr>
          <a:xfrm>
            <a:off x="1297500" y="1567550"/>
            <a:ext cx="3403200" cy="2911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54" name="Google Shape;54;p5"/>
          <p:cNvSpPr txBox="1"/>
          <p:nvPr>
            <p:ph idx="2" type="body"/>
          </p:nvPr>
        </p:nvSpPr>
        <p:spPr>
          <a:xfrm>
            <a:off x="4933221" y="1567550"/>
            <a:ext cx="3403200" cy="2911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55" name="Google Shape;55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56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7" name="Google Shape;57;p6"/>
          <p:cNvGrpSpPr/>
          <p:nvPr/>
        </p:nvGrpSpPr>
        <p:grpSpPr>
          <a:xfrm>
            <a:off x="0" y="381001"/>
            <a:ext cx="1037850" cy="1016287"/>
            <a:chOff x="0" y="381001"/>
            <a:chExt cx="1037850" cy="1016287"/>
          </a:xfrm>
        </p:grpSpPr>
        <p:sp>
          <p:nvSpPr>
            <p:cNvPr id="58" name="Google Shape;58;p6"/>
            <p:cNvSpPr/>
            <p:nvPr/>
          </p:nvSpPr>
          <p:spPr>
            <a:xfrm rot="-5400000">
              <a:off x="0" y="381001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9" name="Google Shape;59;p6"/>
            <p:cNvSpPr/>
            <p:nvPr/>
          </p:nvSpPr>
          <p:spPr>
            <a:xfrm flipH="1">
              <a:off x="229050" y="588489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60" name="Google Shape;60;p6"/>
          <p:cNvSpPr txBox="1"/>
          <p:nvPr>
            <p:ph type="title"/>
          </p:nvPr>
        </p:nvSpPr>
        <p:spPr>
          <a:xfrm>
            <a:off x="1297500" y="393750"/>
            <a:ext cx="7038900" cy="914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61" name="Google Shape;61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62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3" name="Google Shape;63;p7"/>
          <p:cNvGrpSpPr/>
          <p:nvPr/>
        </p:nvGrpSpPr>
        <p:grpSpPr>
          <a:xfrm>
            <a:off x="0" y="381001"/>
            <a:ext cx="1037850" cy="1016287"/>
            <a:chOff x="0" y="381001"/>
            <a:chExt cx="1037850" cy="1016287"/>
          </a:xfrm>
        </p:grpSpPr>
        <p:sp>
          <p:nvSpPr>
            <p:cNvPr id="64" name="Google Shape;64;p7"/>
            <p:cNvSpPr/>
            <p:nvPr/>
          </p:nvSpPr>
          <p:spPr>
            <a:xfrm rot="-5400000">
              <a:off x="0" y="381001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5" name="Google Shape;65;p7"/>
            <p:cNvSpPr/>
            <p:nvPr/>
          </p:nvSpPr>
          <p:spPr>
            <a:xfrm flipH="1">
              <a:off x="229050" y="588489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66" name="Google Shape;66;p7"/>
          <p:cNvSpPr txBox="1"/>
          <p:nvPr>
            <p:ph type="title"/>
          </p:nvPr>
        </p:nvSpPr>
        <p:spPr>
          <a:xfrm>
            <a:off x="1297500" y="393750"/>
            <a:ext cx="3798900" cy="1493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67" name="Google Shape;67;p7"/>
          <p:cNvSpPr txBox="1"/>
          <p:nvPr>
            <p:ph idx="1" type="body"/>
          </p:nvPr>
        </p:nvSpPr>
        <p:spPr>
          <a:xfrm>
            <a:off x="1297500" y="1972550"/>
            <a:ext cx="3798900" cy="2415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68" name="Google Shape;68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69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0" name="Google Shape;70;p8"/>
          <p:cNvGrpSpPr/>
          <p:nvPr/>
        </p:nvGrpSpPr>
        <p:grpSpPr>
          <a:xfrm>
            <a:off x="4406400" y="0"/>
            <a:ext cx="4737600" cy="5143500"/>
            <a:chOff x="4406400" y="0"/>
            <a:chExt cx="4737600" cy="5143500"/>
          </a:xfrm>
        </p:grpSpPr>
        <p:sp>
          <p:nvSpPr>
            <p:cNvPr id="71" name="Google Shape;71;p8"/>
            <p:cNvSpPr/>
            <p:nvPr/>
          </p:nvSpPr>
          <p:spPr>
            <a:xfrm rot="5400000">
              <a:off x="4407900" y="-1500"/>
              <a:ext cx="4734600" cy="4737600"/>
            </a:xfrm>
            <a:prstGeom prst="diagStripe">
              <a:avLst>
                <a:gd fmla="val 49469" name="adj"/>
              </a:avLst>
            </a:prstGeom>
            <a:solidFill>
              <a:schemeClr val="lt1">
                <a:alpha val="346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2" name="Google Shape;72;p8"/>
            <p:cNvSpPr/>
            <p:nvPr/>
          </p:nvSpPr>
          <p:spPr>
            <a:xfrm rot="5400000">
              <a:off x="4840825" y="6000"/>
              <a:ext cx="4298700" cy="4286700"/>
            </a:xfrm>
            <a:prstGeom prst="diagStripe">
              <a:avLst>
                <a:gd fmla="val 0" name="adj"/>
              </a:avLst>
            </a:prstGeom>
            <a:solidFill>
              <a:schemeClr val="lt1">
                <a:alpha val="346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3" name="Google Shape;73;p8"/>
            <p:cNvSpPr/>
            <p:nvPr/>
          </p:nvSpPr>
          <p:spPr>
            <a:xfrm rot="-5400000">
              <a:off x="5618399" y="1236641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4" name="Google Shape;74;p8"/>
            <p:cNvSpPr/>
            <p:nvPr/>
          </p:nvSpPr>
          <p:spPr>
            <a:xfrm flipH="1">
              <a:off x="5849857" y="1444078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5" name="Google Shape;75;p8"/>
            <p:cNvSpPr/>
            <p:nvPr/>
          </p:nvSpPr>
          <p:spPr>
            <a:xfrm rot="-5400000">
              <a:off x="5987081" y="2469743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6" name="Google Shape;76;p8"/>
            <p:cNvSpPr/>
            <p:nvPr/>
          </p:nvSpPr>
          <p:spPr>
            <a:xfrm flipH="1">
              <a:off x="6222115" y="2677179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7" name="Google Shape;77;p8"/>
            <p:cNvSpPr/>
            <p:nvPr/>
          </p:nvSpPr>
          <p:spPr>
            <a:xfrm rot="-5400000">
              <a:off x="6675341" y="1862244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8" name="Google Shape;78;p8"/>
            <p:cNvSpPr/>
            <p:nvPr/>
          </p:nvSpPr>
          <p:spPr>
            <a:xfrm flipH="1">
              <a:off x="6908099" y="2069680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9" name="Google Shape;79;p8"/>
            <p:cNvSpPr/>
            <p:nvPr/>
          </p:nvSpPr>
          <p:spPr>
            <a:xfrm rot="-5400000">
              <a:off x="6861141" y="2478088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0" name="Google Shape;80;p8"/>
            <p:cNvSpPr/>
            <p:nvPr/>
          </p:nvSpPr>
          <p:spPr>
            <a:xfrm flipH="1">
              <a:off x="7965266" y="2693191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1" name="Google Shape;81;p8"/>
            <p:cNvSpPr/>
            <p:nvPr/>
          </p:nvSpPr>
          <p:spPr>
            <a:xfrm flipH="1">
              <a:off x="8145082" y="3309036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2" name="Google Shape;82;p8"/>
            <p:cNvSpPr/>
            <p:nvPr/>
          </p:nvSpPr>
          <p:spPr>
            <a:xfrm rot="-5400000">
              <a:off x="7047599" y="3095345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3" name="Google Shape;83;p8"/>
            <p:cNvSpPr/>
            <p:nvPr/>
          </p:nvSpPr>
          <p:spPr>
            <a:xfrm flipH="1">
              <a:off x="7276649" y="3302781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4" name="Google Shape;84;p8"/>
            <p:cNvSpPr/>
            <p:nvPr/>
          </p:nvSpPr>
          <p:spPr>
            <a:xfrm rot="-5400000">
              <a:off x="7227414" y="3711189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5" name="Google Shape;85;p8"/>
            <p:cNvSpPr/>
            <p:nvPr/>
          </p:nvSpPr>
          <p:spPr>
            <a:xfrm flipH="1">
              <a:off x="7462448" y="3918625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6" name="Google Shape;86;p8"/>
            <p:cNvSpPr/>
            <p:nvPr/>
          </p:nvSpPr>
          <p:spPr>
            <a:xfrm rot="-5400000">
              <a:off x="8102491" y="3718856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7" name="Google Shape;87;p8"/>
            <p:cNvSpPr/>
            <p:nvPr/>
          </p:nvSpPr>
          <p:spPr>
            <a:xfrm flipH="1">
              <a:off x="8334533" y="3926292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8" name="Google Shape;88;p8"/>
            <p:cNvSpPr/>
            <p:nvPr/>
          </p:nvSpPr>
          <p:spPr>
            <a:xfrm rot="-5400000">
              <a:off x="8288290" y="4334700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89" name="Google Shape;89;p8"/>
          <p:cNvSpPr txBox="1"/>
          <p:nvPr>
            <p:ph type="title"/>
          </p:nvPr>
        </p:nvSpPr>
        <p:spPr>
          <a:xfrm>
            <a:off x="823850" y="866775"/>
            <a:ext cx="4587000" cy="3521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90" name="Google Shape;90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9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2" name="Google Shape;92;p9"/>
          <p:cNvGrpSpPr/>
          <p:nvPr/>
        </p:nvGrpSpPr>
        <p:grpSpPr>
          <a:xfrm>
            <a:off x="0" y="381001"/>
            <a:ext cx="1037850" cy="1016287"/>
            <a:chOff x="0" y="381001"/>
            <a:chExt cx="1037850" cy="1016287"/>
          </a:xfrm>
        </p:grpSpPr>
        <p:sp>
          <p:nvSpPr>
            <p:cNvPr id="93" name="Google Shape;93;p9"/>
            <p:cNvSpPr/>
            <p:nvPr/>
          </p:nvSpPr>
          <p:spPr>
            <a:xfrm rot="-5400000">
              <a:off x="0" y="381001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4" name="Google Shape;94;p9"/>
            <p:cNvSpPr/>
            <p:nvPr/>
          </p:nvSpPr>
          <p:spPr>
            <a:xfrm flipH="1">
              <a:off x="229050" y="588489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95" name="Google Shape;95;p9"/>
          <p:cNvSpPr txBox="1"/>
          <p:nvPr>
            <p:ph type="title"/>
          </p:nvPr>
        </p:nvSpPr>
        <p:spPr>
          <a:xfrm>
            <a:off x="1297500" y="1658325"/>
            <a:ext cx="3036300" cy="1751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96" name="Google Shape;96;p9"/>
          <p:cNvSpPr txBox="1"/>
          <p:nvPr>
            <p:ph idx="1" type="subTitle"/>
          </p:nvPr>
        </p:nvSpPr>
        <p:spPr>
          <a:xfrm>
            <a:off x="1297500" y="3538000"/>
            <a:ext cx="3036300" cy="506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9pPr>
          </a:lstStyle>
          <a:p/>
        </p:txBody>
      </p:sp>
      <p:sp>
        <p:nvSpPr>
          <p:cNvPr id="97" name="Google Shape;97;p9"/>
          <p:cNvSpPr txBox="1"/>
          <p:nvPr>
            <p:ph idx="2" type="body"/>
          </p:nvPr>
        </p:nvSpPr>
        <p:spPr>
          <a:xfrm>
            <a:off x="4648200" y="1696600"/>
            <a:ext cx="3676800" cy="2347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98" name="Google Shape;98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99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0" name="Google Shape;100;p10"/>
          <p:cNvGrpSpPr/>
          <p:nvPr/>
        </p:nvGrpSpPr>
        <p:grpSpPr>
          <a:xfrm>
            <a:off x="0" y="4128572"/>
            <a:ext cx="698925" cy="684657"/>
            <a:chOff x="0" y="3785672"/>
            <a:chExt cx="698925" cy="684657"/>
          </a:xfrm>
        </p:grpSpPr>
        <p:sp>
          <p:nvSpPr>
            <p:cNvPr id="101" name="Google Shape;101;p10"/>
            <p:cNvSpPr/>
            <p:nvPr/>
          </p:nvSpPr>
          <p:spPr>
            <a:xfrm rot="-5400000">
              <a:off x="0" y="3785672"/>
              <a:ext cx="544800" cy="544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962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2" name="Google Shape;102;p10"/>
            <p:cNvSpPr/>
            <p:nvPr/>
          </p:nvSpPr>
          <p:spPr>
            <a:xfrm flipH="1">
              <a:off x="154125" y="3925529"/>
              <a:ext cx="544800" cy="544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962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03" name="Google Shape;103;p10"/>
          <p:cNvSpPr txBox="1"/>
          <p:nvPr>
            <p:ph idx="1" type="body"/>
          </p:nvPr>
        </p:nvSpPr>
        <p:spPr>
          <a:xfrm>
            <a:off x="812725" y="4305375"/>
            <a:ext cx="6936000" cy="523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1pPr>
          </a:lstStyle>
          <a:p/>
        </p:txBody>
      </p:sp>
      <p:sp>
        <p:nvSpPr>
          <p:cNvPr id="104" name="Google Shape;104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focus">
    <p:bg>
      <p:bgPr>
        <a:solidFill>
          <a:schemeClr val="dk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Montserrat"/>
              <a:buNone/>
              <a:defRPr sz="28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Montserrat"/>
              <a:buNone/>
              <a:defRPr sz="28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Montserrat"/>
              <a:buNone/>
              <a:defRPr sz="28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Montserrat"/>
              <a:buNone/>
              <a:defRPr sz="28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Montserrat"/>
              <a:buNone/>
              <a:defRPr sz="28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Montserrat"/>
              <a:buNone/>
              <a:defRPr sz="28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Montserrat"/>
              <a:buNone/>
              <a:defRPr sz="28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Montserrat"/>
              <a:buNone/>
              <a:defRPr sz="28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Montserrat"/>
              <a:buNone/>
              <a:defRPr sz="28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115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300"/>
              <a:buFont typeface="Lato"/>
              <a:buChar char="●"/>
              <a:defRPr sz="13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1pPr>
            <a:lvl2pPr indent="-29845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Lato"/>
              <a:buChar char="○"/>
              <a:defRPr sz="11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2pPr>
            <a:lvl3pPr indent="-29845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Lato"/>
              <a:buChar char="■"/>
              <a:defRPr sz="11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3pPr>
            <a:lvl4pPr indent="-29845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Lato"/>
              <a:buChar char="●"/>
              <a:defRPr sz="11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4pPr>
            <a:lvl5pPr indent="-29845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Lato"/>
              <a:buChar char="○"/>
              <a:defRPr sz="11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5pPr>
            <a:lvl6pPr indent="-29845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Lato"/>
              <a:buChar char="■"/>
              <a:defRPr sz="11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6pPr>
            <a:lvl7pPr indent="-29845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Lato"/>
              <a:buChar char="●"/>
              <a:defRPr sz="11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7pPr>
            <a:lvl8pPr indent="-29845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Lato"/>
              <a:buChar char="○"/>
              <a:defRPr sz="11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8pPr>
            <a:lvl9pPr indent="-29845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Lato"/>
              <a:buChar char="■"/>
              <a:defRPr sz="11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 algn="r">
              <a:buNone/>
              <a:defRPr sz="10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2pPr>
            <a:lvl3pPr lvl="2" algn="r">
              <a:buNone/>
              <a:defRPr sz="10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3pPr>
            <a:lvl4pPr lvl="3" algn="r">
              <a:buNone/>
              <a:defRPr sz="10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4pPr>
            <a:lvl5pPr lvl="4" algn="r">
              <a:buNone/>
              <a:defRPr sz="10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5pPr>
            <a:lvl6pPr lvl="5" algn="r">
              <a:buNone/>
              <a:defRPr sz="10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6pPr>
            <a:lvl7pPr lvl="6" algn="r">
              <a:buNone/>
              <a:defRPr sz="10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7pPr>
            <a:lvl8pPr lvl="7" algn="r">
              <a:buNone/>
              <a:defRPr sz="10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8pPr>
            <a:lvl9pPr lvl="8" algn="r">
              <a:buNone/>
              <a:defRPr sz="10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.png"/><Relationship Id="rId4" Type="http://schemas.openxmlformats.org/officeDocument/2006/relationships/image" Target="../media/image5.png"/><Relationship Id="rId5" Type="http://schemas.openxmlformats.org/officeDocument/2006/relationships/image" Target="../media/image6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3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12.png"/><Relationship Id="rId4" Type="http://schemas.openxmlformats.org/officeDocument/2006/relationships/image" Target="../media/image18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8.png"/><Relationship Id="rId4" Type="http://schemas.openxmlformats.org/officeDocument/2006/relationships/image" Target="../media/image15.png"/><Relationship Id="rId5" Type="http://schemas.openxmlformats.org/officeDocument/2006/relationships/image" Target="../media/image7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5.xml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6.xml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7.xml"/><Relationship Id="rId3" Type="http://schemas.openxmlformats.org/officeDocument/2006/relationships/hyperlink" Target="https://www.pm-research.com/content/iijfixinc/33/3/5" TargetMode="External"/><Relationship Id="rId4" Type="http://schemas.openxmlformats.org/officeDocument/2006/relationships/hyperlink" Target="https://www.amazon.com/Quantitative-Equity-Portfolio-Management-Applications/dp/1584885580" TargetMode="External"/><Relationship Id="rId5" Type="http://schemas.openxmlformats.org/officeDocument/2006/relationships/hyperlink" Target="https://github.com/NervousEnergy1979/osqf" TargetMode="Externa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20.png"/><Relationship Id="rId4" Type="http://schemas.openxmlformats.org/officeDocument/2006/relationships/image" Target="../media/image11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4.png"/><Relationship Id="rId4" Type="http://schemas.openxmlformats.org/officeDocument/2006/relationships/image" Target="../media/image9.png"/><Relationship Id="rId5" Type="http://schemas.openxmlformats.org/officeDocument/2006/relationships/image" Target="../media/image17.png"/><Relationship Id="rId6" Type="http://schemas.openxmlformats.org/officeDocument/2006/relationships/image" Target="../media/image19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6.png"/><Relationship Id="rId4" Type="http://schemas.openxmlformats.org/officeDocument/2006/relationships/image" Target="../media/image10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3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13"/>
          <p:cNvSpPr txBox="1"/>
          <p:nvPr>
            <p:ph type="ctrTitle"/>
          </p:nvPr>
        </p:nvSpPr>
        <p:spPr>
          <a:xfrm>
            <a:off x="3520850" y="763425"/>
            <a:ext cx="5321700" cy="2398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Signal Quantiling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&amp; Signal Combination in the Cross-Section</a:t>
            </a:r>
            <a:endParaRPr/>
          </a:p>
        </p:txBody>
      </p:sp>
      <p:sp>
        <p:nvSpPr>
          <p:cNvPr id="135" name="Google Shape;135;p13"/>
          <p:cNvSpPr txBox="1"/>
          <p:nvPr>
            <p:ph idx="1" type="subTitle"/>
          </p:nvPr>
        </p:nvSpPr>
        <p:spPr>
          <a:xfrm>
            <a:off x="2028950" y="4142725"/>
            <a:ext cx="4774800" cy="761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688"/>
              <a:buNone/>
            </a:pPr>
            <a:r>
              <a:rPr lang="en-GB" sz="1212"/>
              <a:t>Killian Tattan</a:t>
            </a:r>
            <a:endParaRPr sz="1212"/>
          </a:p>
          <a:p>
            <a:pPr indent="0" lvl="0" marL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688"/>
              <a:buNone/>
            </a:pPr>
            <a:r>
              <a:rPr lang="en-GB" sz="1212"/>
              <a:t>Quant Portfolio Manager, Paratus Capital</a:t>
            </a:r>
            <a:endParaRPr sz="1212"/>
          </a:p>
          <a:p>
            <a:pPr indent="0" lvl="0" marL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688"/>
              <a:buNone/>
            </a:pPr>
            <a:r>
              <a:rPr lang="en-GB" sz="1212"/>
              <a:t>11-04-2025</a:t>
            </a:r>
            <a:endParaRPr sz="1212"/>
          </a:p>
        </p:txBody>
      </p:sp>
      <p:sp>
        <p:nvSpPr>
          <p:cNvPr id="136" name="Google Shape;136;p13"/>
          <p:cNvSpPr txBox="1"/>
          <p:nvPr>
            <p:ph idx="1" type="subTitle"/>
          </p:nvPr>
        </p:nvSpPr>
        <p:spPr>
          <a:xfrm>
            <a:off x="3520850" y="2782350"/>
            <a:ext cx="4774800" cy="761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688"/>
              <a:buNone/>
            </a:pPr>
            <a:r>
              <a:rPr lang="en-GB" sz="1212"/>
              <a:t>Simple heuristics in an AI world</a:t>
            </a:r>
            <a:endParaRPr sz="1212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0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Google Shape;211;p22"/>
          <p:cNvSpPr txBox="1"/>
          <p:nvPr>
            <p:ph type="title"/>
          </p:nvPr>
        </p:nvSpPr>
        <p:spPr>
          <a:xfrm>
            <a:off x="1297500" y="393750"/>
            <a:ext cx="7038900" cy="914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Part ii) Signal Combination</a:t>
            </a:r>
            <a:endParaRPr/>
          </a:p>
        </p:txBody>
      </p:sp>
      <p:sp>
        <p:nvSpPr>
          <p:cNvPr id="212" name="Google Shape;212;p22"/>
          <p:cNvSpPr txBox="1"/>
          <p:nvPr>
            <p:ph idx="1" type="body"/>
          </p:nvPr>
        </p:nvSpPr>
        <p:spPr>
          <a:xfrm>
            <a:off x="1297500" y="1567550"/>
            <a:ext cx="7038900" cy="2911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Problem: How do I assign capital / weight within a portfolio to a signal so as to maximise performance?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-GB"/>
              <a:t>The problem is easy to understand, but requires some thought. The simplest approach is to equal weight the </a:t>
            </a:r>
            <a:r>
              <a:rPr lang="en-GB"/>
              <a:t>signals</a:t>
            </a:r>
            <a:r>
              <a:rPr lang="en-GB"/>
              <a:t>, or use some discretionary approach based on signal volatility.</a:t>
            </a:r>
            <a:br>
              <a:rPr lang="en-GB"/>
            </a:br>
            <a:br>
              <a:rPr lang="en-GB"/>
            </a:br>
            <a:r>
              <a:rPr lang="en-GB"/>
              <a:t>But</a:t>
            </a:r>
            <a:r>
              <a:rPr lang="en-GB"/>
              <a:t> </a:t>
            </a:r>
            <a:r>
              <a:rPr lang="en-GB"/>
              <a:t>what about using recent signal performance and </a:t>
            </a:r>
            <a:r>
              <a:rPr b="1" lang="en-GB"/>
              <a:t>correlation</a:t>
            </a:r>
            <a:r>
              <a:rPr lang="en-GB"/>
              <a:t> between signals?</a:t>
            </a:r>
            <a:br>
              <a:rPr lang="en-GB"/>
            </a:br>
            <a:r>
              <a:rPr lang="en-GB"/>
              <a:t>Two signals with 70% correlation but with Sharpe’s of 1 and 1.5 respectively, </a:t>
            </a:r>
            <a:r>
              <a:rPr lang="en-GB"/>
              <a:t>intuitively,</a:t>
            </a:r>
            <a:r>
              <a:rPr lang="en-GB"/>
              <a:t> should have more weight assigned to the second signal with higher Sharpe.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rPr lang="en-GB"/>
              <a:t>The baseline is equal weighting - can we beat this? It’s hard…</a:t>
            </a:r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6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Google Shape;217;p23"/>
          <p:cNvSpPr txBox="1"/>
          <p:nvPr>
            <p:ph type="title"/>
          </p:nvPr>
        </p:nvSpPr>
        <p:spPr>
          <a:xfrm>
            <a:off x="1297500" y="393750"/>
            <a:ext cx="3735300" cy="914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Integrating Performance &amp; Correlation</a:t>
            </a:r>
            <a:endParaRPr/>
          </a:p>
        </p:txBody>
      </p:sp>
      <p:sp>
        <p:nvSpPr>
          <p:cNvPr id="218" name="Google Shape;218;p23"/>
          <p:cNvSpPr txBox="1"/>
          <p:nvPr>
            <p:ph idx="1" type="body"/>
          </p:nvPr>
        </p:nvSpPr>
        <p:spPr>
          <a:xfrm>
            <a:off x="363425" y="1618375"/>
            <a:ext cx="4732800" cy="2911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935"/>
              <a:buNone/>
            </a:pPr>
            <a:r>
              <a:rPr lang="en-GB" sz="1400"/>
              <a:t>Edward E. Qian has a closed form solution derived in an optimisation problem, which maximizes the portfolio IC.</a:t>
            </a:r>
            <a:endParaRPr sz="1400"/>
          </a:p>
          <a:p>
            <a:pPr indent="0" lvl="0" marL="0" rtl="0" algn="l">
              <a:lnSpc>
                <a:spcPct val="95000"/>
              </a:lnSpc>
              <a:spcBef>
                <a:spcPts val="1200"/>
              </a:spcBef>
              <a:spcAft>
                <a:spcPts val="0"/>
              </a:spcAft>
              <a:buSzPts val="935"/>
              <a:buNone/>
            </a:pPr>
            <a:r>
              <a:t/>
            </a:r>
            <a:endParaRPr sz="1400"/>
          </a:p>
          <a:p>
            <a:pPr indent="0" lvl="0" marL="0" rtl="0" algn="l">
              <a:lnSpc>
                <a:spcPct val="95000"/>
              </a:lnSpc>
              <a:spcBef>
                <a:spcPts val="1200"/>
              </a:spcBef>
              <a:spcAft>
                <a:spcPts val="0"/>
              </a:spcAft>
              <a:buSzPts val="935"/>
              <a:buNone/>
            </a:pPr>
            <a:r>
              <a:t/>
            </a:r>
            <a:endParaRPr sz="1400"/>
          </a:p>
          <a:p>
            <a:pPr indent="0" lvl="0" marL="0" rtl="0" algn="l">
              <a:lnSpc>
                <a:spcPct val="95000"/>
              </a:lnSpc>
              <a:spcBef>
                <a:spcPts val="1200"/>
              </a:spcBef>
              <a:spcAft>
                <a:spcPts val="0"/>
              </a:spcAft>
              <a:buSzPts val="935"/>
              <a:buNone/>
            </a:pPr>
            <a:r>
              <a:rPr lang="en-GB" sz="1400"/>
              <a:t>Where the IC is the Information </a:t>
            </a:r>
            <a:r>
              <a:rPr lang="en-GB" sz="1400"/>
              <a:t>Coefficient for a signal i</a:t>
            </a:r>
            <a:r>
              <a:rPr lang="en-GB" sz="1400"/>
              <a:t>, </a:t>
            </a:r>
            <a:r>
              <a:rPr lang="en-GB" sz="1400"/>
              <a:t>rho is the correlation between IC values of signals and</a:t>
            </a:r>
            <a:r>
              <a:rPr lang="en-GB" sz="1400"/>
              <a:t> w_i are the weights assigned to each signal.</a:t>
            </a:r>
            <a:endParaRPr sz="1400"/>
          </a:p>
          <a:p>
            <a:pPr indent="0" lvl="0" marL="0" rtl="0" algn="l">
              <a:lnSpc>
                <a:spcPct val="95000"/>
              </a:lnSpc>
              <a:spcBef>
                <a:spcPts val="1200"/>
              </a:spcBef>
              <a:spcAft>
                <a:spcPts val="0"/>
              </a:spcAft>
              <a:buSzPts val="935"/>
              <a:buNone/>
            </a:pPr>
            <a:r>
              <a:rPr lang="en-GB" sz="1400"/>
              <a:t>We took this formulation and played around with the values through an MC simulation.</a:t>
            </a:r>
            <a:endParaRPr sz="1400"/>
          </a:p>
          <a:p>
            <a:pPr indent="0" lvl="0" marL="0" rtl="0" algn="l">
              <a:lnSpc>
                <a:spcPct val="95000"/>
              </a:lnSpc>
              <a:spcBef>
                <a:spcPts val="1200"/>
              </a:spcBef>
              <a:spcAft>
                <a:spcPts val="0"/>
              </a:spcAft>
              <a:buSzPts val="935"/>
              <a:buNone/>
            </a:pPr>
            <a:r>
              <a:t/>
            </a:r>
            <a:endParaRPr sz="1400"/>
          </a:p>
          <a:p>
            <a:pPr indent="0" lvl="0" marL="0" rtl="0" algn="l">
              <a:lnSpc>
                <a:spcPct val="95000"/>
              </a:lnSpc>
              <a:spcBef>
                <a:spcPts val="1200"/>
              </a:spcBef>
              <a:spcAft>
                <a:spcPts val="1200"/>
              </a:spcAft>
              <a:buSzPts val="935"/>
              <a:buNone/>
            </a:pPr>
            <a:r>
              <a:t/>
            </a:r>
            <a:endParaRPr sz="1400"/>
          </a:p>
        </p:txBody>
      </p:sp>
      <p:pic>
        <p:nvPicPr>
          <p:cNvPr id="219" name="Google Shape;219;p2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884900" y="2301063"/>
            <a:ext cx="1438200" cy="4778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20" name="Google Shape;220;p2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545075" y="711075"/>
            <a:ext cx="3367824" cy="2168102"/>
          </a:xfrm>
          <a:prstGeom prst="rect">
            <a:avLst/>
          </a:prstGeom>
          <a:noFill/>
          <a:ln>
            <a:noFill/>
          </a:ln>
        </p:spPr>
      </p:pic>
      <p:pic>
        <p:nvPicPr>
          <p:cNvPr id="221" name="Google Shape;221;p2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545075" y="2944100"/>
            <a:ext cx="3367824" cy="215208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5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Google Shape;226;p24"/>
          <p:cNvSpPr txBox="1"/>
          <p:nvPr>
            <p:ph type="title"/>
          </p:nvPr>
        </p:nvSpPr>
        <p:spPr>
          <a:xfrm>
            <a:off x="1297500" y="393750"/>
            <a:ext cx="7038900" cy="914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MC Setup</a:t>
            </a:r>
            <a:endParaRPr/>
          </a:p>
        </p:txBody>
      </p:sp>
      <p:sp>
        <p:nvSpPr>
          <p:cNvPr id="227" name="Google Shape;227;p24"/>
          <p:cNvSpPr txBox="1"/>
          <p:nvPr>
            <p:ph idx="1" type="body"/>
          </p:nvPr>
        </p:nvSpPr>
        <p:spPr>
          <a:xfrm>
            <a:off x="218925" y="1637575"/>
            <a:ext cx="4723800" cy="3147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935"/>
              <a:buNone/>
            </a:pPr>
            <a:r>
              <a:rPr lang="en-GB" sz="1100"/>
              <a:t>We have a similar MC setup to the signal quantiling, whereby we g</a:t>
            </a:r>
            <a:r>
              <a:rPr lang="en-GB" sz="1100"/>
              <a:t>enerate series of correlated asset returns with student-T distribution (df=10) and signal weights with low (0.2%-3%) correlation with the forward returns. The signals have positive correlation to each other on average for a more realistic scenario, and all signals have positive drift.</a:t>
            </a:r>
            <a:endParaRPr sz="1100"/>
          </a:p>
          <a:p>
            <a:pPr indent="0" lvl="0" marL="0" rtl="0" algn="l">
              <a:lnSpc>
                <a:spcPct val="95000"/>
              </a:lnSpc>
              <a:spcBef>
                <a:spcPts val="1200"/>
              </a:spcBef>
              <a:spcAft>
                <a:spcPts val="0"/>
              </a:spcAft>
              <a:buSzPts val="935"/>
              <a:buNone/>
            </a:pPr>
            <a:r>
              <a:rPr lang="en-GB" sz="1100"/>
              <a:t>N_signals = 10, N_days = 1,825 (5 years @ 365), N_sims = 1,000</a:t>
            </a:r>
            <a:endParaRPr sz="1100"/>
          </a:p>
          <a:p>
            <a:pPr indent="0" lvl="0" marL="0" rtl="0" algn="l">
              <a:lnSpc>
                <a:spcPct val="85000"/>
              </a:lnSpc>
              <a:spcBef>
                <a:spcPts val="1200"/>
              </a:spcBef>
              <a:spcAft>
                <a:spcPts val="0"/>
              </a:spcAft>
              <a:buSzPts val="935"/>
              <a:buNone/>
            </a:pPr>
            <a:r>
              <a:rPr b="1" lang="en-GB" sz="1100"/>
              <a:t>Type 1</a:t>
            </a:r>
            <a:r>
              <a:rPr lang="en-GB" sz="1100"/>
              <a:t>: IC weighting as shown in the previous slide, 365 day window to calculate average IC and IC correlation.</a:t>
            </a:r>
            <a:endParaRPr sz="1100"/>
          </a:p>
          <a:p>
            <a:pPr indent="0" lvl="0" marL="0" rtl="0" algn="l">
              <a:lnSpc>
                <a:spcPct val="85000"/>
              </a:lnSpc>
              <a:spcBef>
                <a:spcPts val="1200"/>
              </a:spcBef>
              <a:spcAft>
                <a:spcPts val="0"/>
              </a:spcAft>
              <a:buSzPts val="935"/>
              <a:buNone/>
            </a:pPr>
            <a:r>
              <a:rPr b="1" lang="en-GB" sz="1100"/>
              <a:t>Type 2</a:t>
            </a:r>
            <a:r>
              <a:rPr lang="en-GB" sz="1100"/>
              <a:t>: Use 365 day rolling Sharpe ratio instead of IC, Sharpe correlations are used.</a:t>
            </a:r>
            <a:endParaRPr b="1" sz="1100"/>
          </a:p>
          <a:p>
            <a:pPr indent="0" lvl="0" marL="0" rtl="0" algn="l">
              <a:lnSpc>
                <a:spcPct val="85000"/>
              </a:lnSpc>
              <a:spcBef>
                <a:spcPts val="1200"/>
              </a:spcBef>
              <a:spcAft>
                <a:spcPts val="0"/>
              </a:spcAft>
              <a:buSzPts val="935"/>
              <a:buNone/>
            </a:pPr>
            <a:r>
              <a:rPr b="1" lang="en-GB" sz="1100"/>
              <a:t>Type 3</a:t>
            </a:r>
            <a:r>
              <a:rPr lang="en-GB" sz="1100"/>
              <a:t>: Use 365 day rolling Sharpe ratio instead of IC, but signal returns are used in correlation.</a:t>
            </a:r>
            <a:endParaRPr sz="1100"/>
          </a:p>
          <a:p>
            <a:pPr indent="0" lvl="0" marL="0" rtl="0" algn="l">
              <a:lnSpc>
                <a:spcPct val="85000"/>
              </a:lnSpc>
              <a:spcBef>
                <a:spcPts val="1200"/>
              </a:spcBef>
              <a:spcAft>
                <a:spcPts val="0"/>
              </a:spcAft>
              <a:buSzPts val="935"/>
              <a:buNone/>
            </a:pPr>
            <a:r>
              <a:rPr b="1" lang="en-GB" sz="1100"/>
              <a:t>Type 4</a:t>
            </a:r>
            <a:r>
              <a:rPr lang="en-GB" sz="1100"/>
              <a:t>: Use 365 day rolling Sharpe ratio only, no correlation used.</a:t>
            </a:r>
            <a:endParaRPr sz="1100"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-GB" sz="1100"/>
              <a:t>No leverage applied so as not to skew results, and we apply appropriate lags to mitigate look ahead bias.</a:t>
            </a:r>
            <a:endParaRPr sz="1100"/>
          </a:p>
          <a:p>
            <a:pPr indent="0" lvl="0" marL="0" rtl="0" algn="l">
              <a:lnSpc>
                <a:spcPct val="70000"/>
              </a:lnSpc>
              <a:spcBef>
                <a:spcPts val="1200"/>
              </a:spcBef>
              <a:spcAft>
                <a:spcPts val="0"/>
              </a:spcAft>
              <a:buSzPts val="935"/>
              <a:buNone/>
            </a:pPr>
            <a:r>
              <a:t/>
            </a:r>
            <a:endParaRPr sz="1100"/>
          </a:p>
          <a:p>
            <a:pPr indent="0" lvl="0" marL="0" rtl="0" algn="l">
              <a:lnSpc>
                <a:spcPct val="85000"/>
              </a:lnSpc>
              <a:spcBef>
                <a:spcPts val="0"/>
              </a:spcBef>
              <a:spcAft>
                <a:spcPts val="1200"/>
              </a:spcAft>
              <a:buSzPts val="935"/>
              <a:buNone/>
            </a:pPr>
            <a:r>
              <a:t/>
            </a:r>
            <a:endParaRPr sz="1100"/>
          </a:p>
        </p:txBody>
      </p:sp>
      <p:pic>
        <p:nvPicPr>
          <p:cNvPr id="228" name="Google Shape;228;p2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165025" y="1123475"/>
            <a:ext cx="3815596" cy="35308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2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Google Shape;233;p25"/>
          <p:cNvSpPr txBox="1"/>
          <p:nvPr>
            <p:ph type="title"/>
          </p:nvPr>
        </p:nvSpPr>
        <p:spPr>
          <a:xfrm>
            <a:off x="1297500" y="393750"/>
            <a:ext cx="7038900" cy="914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Examples of Weights</a:t>
            </a:r>
            <a:endParaRPr/>
          </a:p>
        </p:txBody>
      </p:sp>
      <p:pic>
        <p:nvPicPr>
          <p:cNvPr id="234" name="Google Shape;234;p2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908825" y="1169200"/>
            <a:ext cx="5816249" cy="1833924"/>
          </a:xfrm>
          <a:prstGeom prst="rect">
            <a:avLst/>
          </a:prstGeom>
          <a:noFill/>
          <a:ln>
            <a:noFill/>
          </a:ln>
        </p:spPr>
      </p:pic>
      <p:pic>
        <p:nvPicPr>
          <p:cNvPr id="235" name="Google Shape;235;p2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908824" y="3174319"/>
            <a:ext cx="5816248" cy="175320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9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Google Shape;240;p26"/>
          <p:cNvSpPr txBox="1"/>
          <p:nvPr>
            <p:ph type="title"/>
          </p:nvPr>
        </p:nvSpPr>
        <p:spPr>
          <a:xfrm>
            <a:off x="1297500" y="393750"/>
            <a:ext cx="7038900" cy="914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511"/>
              <a:t>MC results</a:t>
            </a:r>
            <a:endParaRPr sz="1533"/>
          </a:p>
        </p:txBody>
      </p:sp>
      <p:pic>
        <p:nvPicPr>
          <p:cNvPr id="241" name="Google Shape;241;p2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441325" y="1150150"/>
            <a:ext cx="2918951" cy="1920041"/>
          </a:xfrm>
          <a:prstGeom prst="rect">
            <a:avLst/>
          </a:prstGeom>
          <a:noFill/>
          <a:ln>
            <a:noFill/>
          </a:ln>
        </p:spPr>
      </p:pic>
      <p:pic>
        <p:nvPicPr>
          <p:cNvPr id="242" name="Google Shape;242;p2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902725" y="1150150"/>
            <a:ext cx="2918951" cy="19200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43" name="Google Shape;243;p26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119925" y="3140950"/>
            <a:ext cx="3009031" cy="19200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7" name="Shape 2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" name="Google Shape;248;p27"/>
          <p:cNvSpPr txBox="1"/>
          <p:nvPr>
            <p:ph type="title"/>
          </p:nvPr>
        </p:nvSpPr>
        <p:spPr>
          <a:xfrm>
            <a:off x="1297500" y="393750"/>
            <a:ext cx="7038900" cy="914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Caveats</a:t>
            </a:r>
            <a:endParaRPr/>
          </a:p>
        </p:txBody>
      </p:sp>
      <p:sp>
        <p:nvSpPr>
          <p:cNvPr id="249" name="Google Shape;249;p27"/>
          <p:cNvSpPr txBox="1"/>
          <p:nvPr>
            <p:ph idx="1" type="body"/>
          </p:nvPr>
        </p:nvSpPr>
        <p:spPr>
          <a:xfrm>
            <a:off x="1297500" y="1567550"/>
            <a:ext cx="7038900" cy="2911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-GB" sz="1400"/>
              <a:t>The output weights can be negative; these weights should be scaled so you don’t short your signal (especially if the signal is already long / short)</a:t>
            </a:r>
            <a:endParaRPr sz="1400"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-GB" sz="1400"/>
              <a:t>This approach </a:t>
            </a:r>
            <a:r>
              <a:rPr lang="en-GB" sz="1400"/>
              <a:t>works better for uncorrelated (&lt;40%) signals so that the inverse correlation matrix is stable</a:t>
            </a:r>
            <a:endParaRPr sz="1400"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-GB" sz="1400"/>
              <a:t>If using Sharpe instead of IC, careful on the length of the lookback window; very long windows (e.g. &gt; 1-2 years) will produce autocorrelated time-series which will be slow to react</a:t>
            </a:r>
            <a:endParaRPr sz="140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3" name="Shape 2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" name="Google Shape;254;p28"/>
          <p:cNvSpPr txBox="1"/>
          <p:nvPr>
            <p:ph type="ctrTitle"/>
          </p:nvPr>
        </p:nvSpPr>
        <p:spPr>
          <a:xfrm>
            <a:off x="3520850" y="763425"/>
            <a:ext cx="5321700" cy="2398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600"/>
              <a:t>Thank you!</a:t>
            </a:r>
            <a:endParaRPr sz="26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5" name="Google Shape;255;p28"/>
          <p:cNvSpPr txBox="1"/>
          <p:nvPr>
            <p:ph idx="4294967295" type="body"/>
          </p:nvPr>
        </p:nvSpPr>
        <p:spPr>
          <a:xfrm>
            <a:off x="3516050" y="1648850"/>
            <a:ext cx="5331300" cy="2911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rPr lang="en-GB" sz="2300"/>
              <a:t>Contact me: killian@tattan.co</a:t>
            </a:r>
            <a:endParaRPr sz="230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9" name="Shape 2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" name="Google Shape;260;p29"/>
          <p:cNvSpPr txBox="1"/>
          <p:nvPr>
            <p:ph type="title"/>
          </p:nvPr>
        </p:nvSpPr>
        <p:spPr>
          <a:xfrm>
            <a:off x="1297500" y="393750"/>
            <a:ext cx="7038900" cy="914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References</a:t>
            </a:r>
            <a:endParaRPr/>
          </a:p>
        </p:txBody>
      </p:sp>
      <p:sp>
        <p:nvSpPr>
          <p:cNvPr id="261" name="Google Shape;261;p29"/>
          <p:cNvSpPr txBox="1"/>
          <p:nvPr>
            <p:ph idx="1" type="body"/>
          </p:nvPr>
        </p:nvSpPr>
        <p:spPr>
          <a:xfrm>
            <a:off x="1297500" y="1567550"/>
            <a:ext cx="7038900" cy="2911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Arik Ben Dor, Stephan Florig;  </a:t>
            </a:r>
            <a:r>
              <a:rPr i="1" lang="en-GB" u="sng">
                <a:solidFill>
                  <a:schemeClr val="hlink"/>
                </a:solidFill>
                <a:hlinkClick r:id="rId3"/>
              </a:rPr>
              <a:t>Integrating Multiple Signals in Systematic Corporate Bond Selection Strategies</a:t>
            </a:r>
            <a:endParaRPr i="1"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i="1"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-GB"/>
              <a:t>Edward E. Qian et. al.; </a:t>
            </a:r>
            <a:r>
              <a:rPr i="1" lang="en-GB" u="sng">
                <a:solidFill>
                  <a:schemeClr val="hlink"/>
                </a:solidFill>
                <a:hlinkClick r:id="rId4"/>
              </a:rPr>
              <a:t>Quantitative Equity Portfolio Management Modern Techniques and Applications</a:t>
            </a:r>
            <a:endParaRPr i="1"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i="1"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-GB"/>
              <a:t>Code: </a:t>
            </a:r>
            <a:r>
              <a:rPr lang="en-GB" u="sng">
                <a:solidFill>
                  <a:schemeClr val="hlink"/>
                </a:solidFill>
                <a:hlinkClick r:id="rId5"/>
              </a:rPr>
              <a:t>https://github.com/NervousEnergy1979/osqf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0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p14"/>
          <p:cNvSpPr txBox="1"/>
          <p:nvPr>
            <p:ph type="title"/>
          </p:nvPr>
        </p:nvSpPr>
        <p:spPr>
          <a:xfrm>
            <a:off x="1297500" y="393750"/>
            <a:ext cx="7038900" cy="914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Disclaimer</a:t>
            </a:r>
            <a:endParaRPr/>
          </a:p>
        </p:txBody>
      </p:sp>
      <p:sp>
        <p:nvSpPr>
          <p:cNvPr id="142" name="Google Shape;142;p14"/>
          <p:cNvSpPr txBox="1"/>
          <p:nvPr>
            <p:ph idx="1" type="body"/>
          </p:nvPr>
        </p:nvSpPr>
        <p:spPr>
          <a:xfrm>
            <a:off x="1297500" y="1567550"/>
            <a:ext cx="7038900" cy="2911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The details presented in this presentation should not be misconstrued as investment advice. The presentation is for informational and educational purposes only.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rPr lang="en-GB"/>
              <a:t>The opinions expressed in this presentation are those of the author only, and are not the </a:t>
            </a:r>
            <a:r>
              <a:rPr lang="en-GB"/>
              <a:t>opinions</a:t>
            </a:r>
            <a:r>
              <a:rPr lang="en-GB"/>
              <a:t> of the company, Paratus Capital.</a:t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6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p15"/>
          <p:cNvSpPr txBox="1"/>
          <p:nvPr>
            <p:ph type="title"/>
          </p:nvPr>
        </p:nvSpPr>
        <p:spPr>
          <a:xfrm>
            <a:off x="1297500" y="393750"/>
            <a:ext cx="7038900" cy="914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Part i) Signal Quantiling</a:t>
            </a:r>
            <a:endParaRPr/>
          </a:p>
        </p:txBody>
      </p:sp>
      <p:sp>
        <p:nvSpPr>
          <p:cNvPr id="148" name="Google Shape;148;p15"/>
          <p:cNvSpPr txBox="1"/>
          <p:nvPr>
            <p:ph idx="1" type="body"/>
          </p:nvPr>
        </p:nvSpPr>
        <p:spPr>
          <a:xfrm>
            <a:off x="1297500" y="1567550"/>
            <a:ext cx="7038900" cy="2911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Context:</a:t>
            </a:r>
            <a:endParaRPr/>
          </a:p>
          <a:p>
            <a:pPr indent="-311150" lvl="0" marL="457200" rtl="0" algn="l">
              <a:spcBef>
                <a:spcPts val="1200"/>
              </a:spcBef>
              <a:spcAft>
                <a:spcPts val="0"/>
              </a:spcAft>
              <a:buSzPts val="1300"/>
              <a:buChar char="-"/>
            </a:pPr>
            <a:r>
              <a:rPr lang="en-GB"/>
              <a:t>Systematic long / short signal (although can work with long only portfolios)</a:t>
            </a:r>
            <a:endParaRPr/>
          </a:p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SzPts val="1300"/>
              <a:buChar char="-"/>
            </a:pPr>
            <a:r>
              <a:rPr lang="en-GB"/>
              <a:t>Signal expresses positions in terms of “portfolio weights” percentages</a:t>
            </a:r>
            <a:endParaRPr/>
          </a:p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SzPts val="1300"/>
              <a:buChar char="-"/>
            </a:pPr>
            <a:r>
              <a:rPr lang="en-GB"/>
              <a:t>Signal weights can be negative for shorts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rPr lang="en-GB"/>
              <a:t>Problem: My signal works ok, but has long periods of flatness or drawdown. How can I squeeze more juice out of it (without changing the fundamentals and </a:t>
            </a:r>
            <a:r>
              <a:rPr lang="en-GB"/>
              <a:t>minimum</a:t>
            </a:r>
            <a:r>
              <a:rPr lang="en-GB"/>
              <a:t> effort)? i.e. </a:t>
            </a:r>
            <a:r>
              <a:rPr lang="en-GB"/>
              <a:t>Where is the greatest / weakest statistical power in my signal?</a:t>
            </a: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2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p16"/>
          <p:cNvSpPr txBox="1"/>
          <p:nvPr>
            <p:ph type="title"/>
          </p:nvPr>
        </p:nvSpPr>
        <p:spPr>
          <a:xfrm>
            <a:off x="1297500" y="393750"/>
            <a:ext cx="7038900" cy="914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Naive Approach</a:t>
            </a:r>
            <a:endParaRPr/>
          </a:p>
        </p:txBody>
      </p:sp>
      <p:sp>
        <p:nvSpPr>
          <p:cNvPr id="154" name="Google Shape;154;p16"/>
          <p:cNvSpPr txBox="1"/>
          <p:nvPr>
            <p:ph idx="1" type="body"/>
          </p:nvPr>
        </p:nvSpPr>
        <p:spPr>
          <a:xfrm>
            <a:off x="138125" y="1492688"/>
            <a:ext cx="7038900" cy="2911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Ranking, or linear value based approach</a:t>
            </a:r>
            <a:br>
              <a:rPr lang="en-GB"/>
            </a:br>
            <a:r>
              <a:rPr lang="en-GB"/>
              <a:t>to calculate signal positions.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pic>
        <p:nvPicPr>
          <p:cNvPr id="155" name="Google Shape;155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746750" y="1750925"/>
            <a:ext cx="4291824" cy="291120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56" name="Google Shape;156;p16"/>
          <p:cNvCxnSpPr>
            <a:stCxn id="157" idx="3"/>
          </p:cNvCxnSpPr>
          <p:nvPr/>
        </p:nvCxnSpPr>
        <p:spPr>
          <a:xfrm flipH="1" rot="10800000">
            <a:off x="3170273" y="2598930"/>
            <a:ext cx="1512900" cy="721500"/>
          </a:xfrm>
          <a:prstGeom prst="straightConnector1">
            <a:avLst/>
          </a:prstGeom>
          <a:noFill/>
          <a:ln cap="flat" cmpd="sng" w="38100">
            <a:solidFill>
              <a:schemeClr val="accent6"/>
            </a:solidFill>
            <a:prstDash val="solid"/>
            <a:round/>
            <a:headEnd len="med" w="med" type="none"/>
            <a:tailEnd len="med" w="med" type="triangle"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</p:cxnSp>
      <p:cxnSp>
        <p:nvCxnSpPr>
          <p:cNvPr id="158" name="Google Shape;158;p16"/>
          <p:cNvCxnSpPr>
            <a:stCxn id="157" idx="3"/>
          </p:cNvCxnSpPr>
          <p:nvPr/>
        </p:nvCxnSpPr>
        <p:spPr>
          <a:xfrm>
            <a:off x="3170273" y="3320430"/>
            <a:ext cx="1468500" cy="612900"/>
          </a:xfrm>
          <a:prstGeom prst="straightConnector1">
            <a:avLst/>
          </a:prstGeom>
          <a:noFill/>
          <a:ln cap="flat" cmpd="sng" w="38100">
            <a:solidFill>
              <a:schemeClr val="accent6"/>
            </a:solidFill>
            <a:prstDash val="solid"/>
            <a:round/>
            <a:headEnd len="med" w="med" type="none"/>
            <a:tailEnd len="med" w="med" type="triangle"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</p:cxnSp>
      <p:pic>
        <p:nvPicPr>
          <p:cNvPr id="159" name="Google Shape;159;p1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38125" y="2309925"/>
            <a:ext cx="3032149" cy="20939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3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p17"/>
          <p:cNvSpPr txBox="1"/>
          <p:nvPr>
            <p:ph type="title"/>
          </p:nvPr>
        </p:nvSpPr>
        <p:spPr>
          <a:xfrm>
            <a:off x="1297500" y="393750"/>
            <a:ext cx="7038900" cy="914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Quantiling Approach</a:t>
            </a:r>
            <a:endParaRPr/>
          </a:p>
        </p:txBody>
      </p:sp>
      <p:sp>
        <p:nvSpPr>
          <p:cNvPr id="165" name="Google Shape;165;p17"/>
          <p:cNvSpPr txBox="1"/>
          <p:nvPr>
            <p:ph idx="1" type="body"/>
          </p:nvPr>
        </p:nvSpPr>
        <p:spPr>
          <a:xfrm>
            <a:off x="1297500" y="1567550"/>
            <a:ext cx="7038900" cy="2911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Arik Ben Dor and Stephan Florig propose a unique yet intuitive approach.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-GB"/>
              <a:t>Take the raw signal values:</a:t>
            </a:r>
            <a:endParaRPr/>
          </a:p>
          <a:p>
            <a:pPr indent="-311150" lvl="0" marL="457200" rtl="0" algn="l">
              <a:spcBef>
                <a:spcPts val="1200"/>
              </a:spcBef>
              <a:spcAft>
                <a:spcPts val="0"/>
              </a:spcAft>
              <a:buSzPts val="1300"/>
              <a:buChar char="●"/>
            </a:pPr>
            <a:r>
              <a:rPr lang="en-GB"/>
              <a:t>Quantile them in the cross-section (XS)</a:t>
            </a:r>
            <a:endParaRPr/>
          </a:p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en-GB"/>
              <a:t>Calculate the forward excess returns in each signal quantile</a:t>
            </a:r>
            <a:endParaRPr/>
          </a:p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en-GB"/>
              <a:t>Calculate the average and std excess return for each quantile</a:t>
            </a:r>
            <a:endParaRPr/>
          </a:p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en-GB"/>
              <a:t>Plot  the Signal Quantile vs. Excess Returns</a:t>
            </a:r>
            <a:endParaRPr/>
          </a:p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en-GB"/>
              <a:t>Fit a LOWESS model to the quantile data, or visually inspect and manually fit </a:t>
            </a:r>
            <a:r>
              <a:rPr lang="en-GB"/>
              <a:t>piecewise</a:t>
            </a:r>
            <a:r>
              <a:rPr lang="en-GB"/>
              <a:t> OLS models</a:t>
            </a:r>
            <a:endParaRPr/>
          </a:p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en-GB"/>
              <a:t>The output of the previous regression can be easily transformed to positions!</a:t>
            </a:r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9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p18"/>
          <p:cNvSpPr txBox="1"/>
          <p:nvPr>
            <p:ph type="title"/>
          </p:nvPr>
        </p:nvSpPr>
        <p:spPr>
          <a:xfrm>
            <a:off x="1297500" y="393750"/>
            <a:ext cx="7425600" cy="914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Common Profiles: Cubic &amp; Weak-Short Signal</a:t>
            </a:r>
            <a:endParaRPr/>
          </a:p>
        </p:txBody>
      </p:sp>
      <p:cxnSp>
        <p:nvCxnSpPr>
          <p:cNvPr id="171" name="Google Shape;171;p18"/>
          <p:cNvCxnSpPr>
            <a:stCxn id="172" idx="3"/>
            <a:endCxn id="173" idx="1"/>
          </p:cNvCxnSpPr>
          <p:nvPr/>
        </p:nvCxnSpPr>
        <p:spPr>
          <a:xfrm>
            <a:off x="4136651" y="2294338"/>
            <a:ext cx="1257900" cy="0"/>
          </a:xfrm>
          <a:prstGeom prst="straightConnector1">
            <a:avLst/>
          </a:prstGeom>
          <a:noFill/>
          <a:ln cap="flat" cmpd="sng" w="38100">
            <a:solidFill>
              <a:schemeClr val="accent6"/>
            </a:solidFill>
            <a:prstDash val="solid"/>
            <a:round/>
            <a:headEnd len="med" w="med" type="none"/>
            <a:tailEnd len="med" w="med" type="triangle"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</p:cxnSp>
      <p:cxnSp>
        <p:nvCxnSpPr>
          <p:cNvPr id="174" name="Google Shape;174;p18"/>
          <p:cNvCxnSpPr>
            <a:stCxn id="175" idx="3"/>
            <a:endCxn id="176" idx="1"/>
          </p:cNvCxnSpPr>
          <p:nvPr/>
        </p:nvCxnSpPr>
        <p:spPr>
          <a:xfrm>
            <a:off x="4136650" y="4116690"/>
            <a:ext cx="1257900" cy="0"/>
          </a:xfrm>
          <a:prstGeom prst="straightConnector1">
            <a:avLst/>
          </a:prstGeom>
          <a:noFill/>
          <a:ln cap="flat" cmpd="sng" w="38100">
            <a:solidFill>
              <a:schemeClr val="accent6"/>
            </a:solidFill>
            <a:prstDash val="solid"/>
            <a:round/>
            <a:headEnd len="med" w="med" type="none"/>
            <a:tailEnd len="med" w="med" type="triangle"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</p:cxnSp>
      <p:pic>
        <p:nvPicPr>
          <p:cNvPr id="177" name="Google Shape;177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394500" y="1401525"/>
            <a:ext cx="3270751" cy="17815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78" name="Google Shape;178;p1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394500" y="3288900"/>
            <a:ext cx="3270751" cy="1702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79" name="Google Shape;179;p18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865899" y="3335475"/>
            <a:ext cx="3270748" cy="1655626"/>
          </a:xfrm>
          <a:prstGeom prst="rect">
            <a:avLst/>
          </a:prstGeom>
          <a:noFill/>
          <a:ln>
            <a:noFill/>
          </a:ln>
        </p:spPr>
      </p:pic>
      <p:pic>
        <p:nvPicPr>
          <p:cNvPr id="180" name="Google Shape;180;p18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865901" y="1460250"/>
            <a:ext cx="3270748" cy="172282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4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5" name="Google Shape;185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19075" y="2328275"/>
            <a:ext cx="3841675" cy="2241329"/>
          </a:xfrm>
          <a:prstGeom prst="rect">
            <a:avLst/>
          </a:prstGeom>
          <a:noFill/>
          <a:ln>
            <a:noFill/>
          </a:ln>
        </p:spPr>
      </p:pic>
      <p:sp>
        <p:nvSpPr>
          <p:cNvPr id="186" name="Google Shape;186;p19"/>
          <p:cNvSpPr txBox="1"/>
          <p:nvPr>
            <p:ph idx="1" type="body"/>
          </p:nvPr>
        </p:nvSpPr>
        <p:spPr>
          <a:xfrm>
            <a:off x="288975" y="1595575"/>
            <a:ext cx="7038900" cy="2911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rPr lang="en-GB"/>
              <a:t>The lowest decile actually has positive expected returns!</a:t>
            </a:r>
            <a:br>
              <a:rPr lang="en-GB"/>
            </a:br>
            <a:r>
              <a:rPr lang="en-GB"/>
              <a:t>Assets previously shorted in the naive approach are now long positions.</a:t>
            </a:r>
            <a:endParaRPr/>
          </a:p>
        </p:txBody>
      </p:sp>
      <p:sp>
        <p:nvSpPr>
          <p:cNvPr id="187" name="Google Shape;187;p19"/>
          <p:cNvSpPr txBox="1"/>
          <p:nvPr>
            <p:ph type="title"/>
          </p:nvPr>
        </p:nvSpPr>
        <p:spPr>
          <a:xfrm>
            <a:off x="1297500" y="393750"/>
            <a:ext cx="7038900" cy="914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Some Surprising Profiles</a:t>
            </a:r>
            <a:endParaRPr/>
          </a:p>
        </p:txBody>
      </p:sp>
      <p:pic>
        <p:nvPicPr>
          <p:cNvPr id="188" name="Google Shape;188;p1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940825" y="2328275"/>
            <a:ext cx="3841666" cy="2261250"/>
          </a:xfrm>
          <a:prstGeom prst="rect">
            <a:avLst/>
          </a:prstGeom>
          <a:noFill/>
          <a:ln>
            <a:noFill/>
          </a:ln>
        </p:spPr>
      </p:pic>
      <p:sp>
        <p:nvSpPr>
          <p:cNvPr id="189" name="Google Shape;189;p19"/>
          <p:cNvSpPr/>
          <p:nvPr/>
        </p:nvSpPr>
        <p:spPr>
          <a:xfrm>
            <a:off x="493275" y="3396500"/>
            <a:ext cx="635100" cy="846600"/>
          </a:xfrm>
          <a:prstGeom prst="ellipse">
            <a:avLst/>
          </a:prstGeom>
          <a:noFill/>
          <a:ln cap="flat" cmpd="sng" w="2857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Lato"/>
              <a:ea typeface="Lato"/>
              <a:cs typeface="Lato"/>
              <a:sym typeface="Lato"/>
            </a:endParaRPr>
          </a:p>
        </p:txBody>
      </p:sp>
      <p:cxnSp>
        <p:nvCxnSpPr>
          <p:cNvPr id="190" name="Google Shape;190;p19"/>
          <p:cNvCxnSpPr>
            <a:stCxn id="189" idx="0"/>
          </p:cNvCxnSpPr>
          <p:nvPr/>
        </p:nvCxnSpPr>
        <p:spPr>
          <a:xfrm flipH="1" rot="-5400000">
            <a:off x="4039575" y="167750"/>
            <a:ext cx="589800" cy="7047300"/>
          </a:xfrm>
          <a:prstGeom prst="curvedConnector4">
            <a:avLst>
              <a:gd fmla="val -40374" name="adj1"/>
              <a:gd fmla="val 52253" name="adj2"/>
            </a:avLst>
          </a:prstGeom>
          <a:noFill/>
          <a:ln cap="flat" cmpd="sng" w="28575">
            <a:solidFill>
              <a:srgbClr val="FF0000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91" name="Google Shape;191;p19"/>
          <p:cNvCxnSpPr/>
          <p:nvPr/>
        </p:nvCxnSpPr>
        <p:spPr>
          <a:xfrm>
            <a:off x="7834875" y="3986300"/>
            <a:ext cx="113100" cy="3000"/>
          </a:xfrm>
          <a:prstGeom prst="straightConnector1">
            <a:avLst/>
          </a:prstGeom>
          <a:noFill/>
          <a:ln cap="flat" cmpd="sng" w="9525">
            <a:solidFill>
              <a:schemeClr val="accent6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192" name="Google Shape;192;p19"/>
          <p:cNvSpPr/>
          <p:nvPr/>
        </p:nvSpPr>
        <p:spPr>
          <a:xfrm>
            <a:off x="7997350" y="3697650"/>
            <a:ext cx="399000" cy="533400"/>
          </a:xfrm>
          <a:prstGeom prst="ellipse">
            <a:avLst/>
          </a:prstGeom>
          <a:noFill/>
          <a:ln cap="flat" cmpd="sng" w="2857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Lato"/>
              <a:ea typeface="Lato"/>
              <a:cs typeface="Lato"/>
              <a:sym typeface="Lato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6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Google Shape;197;p20"/>
          <p:cNvSpPr txBox="1"/>
          <p:nvPr>
            <p:ph type="title"/>
          </p:nvPr>
        </p:nvSpPr>
        <p:spPr>
          <a:xfrm>
            <a:off x="1297500" y="393750"/>
            <a:ext cx="7038900" cy="914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Monte-Carlo Simulation</a:t>
            </a:r>
            <a:endParaRPr/>
          </a:p>
        </p:txBody>
      </p:sp>
      <p:sp>
        <p:nvSpPr>
          <p:cNvPr id="198" name="Google Shape;198;p20"/>
          <p:cNvSpPr txBox="1"/>
          <p:nvPr>
            <p:ph idx="1" type="body"/>
          </p:nvPr>
        </p:nvSpPr>
        <p:spPr>
          <a:xfrm>
            <a:off x="1297500" y="1567550"/>
            <a:ext cx="7038900" cy="2911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MC setup</a:t>
            </a:r>
            <a:endParaRPr/>
          </a:p>
          <a:p>
            <a:pPr indent="-311150" lvl="0" marL="457200" rtl="0" algn="l">
              <a:spcBef>
                <a:spcPts val="1200"/>
              </a:spcBef>
              <a:spcAft>
                <a:spcPts val="0"/>
              </a:spcAft>
              <a:buSzPts val="1300"/>
              <a:buChar char="●"/>
            </a:pPr>
            <a:r>
              <a:rPr lang="en-GB"/>
              <a:t>Generate series of correlated asset returns with </a:t>
            </a:r>
            <a:r>
              <a:rPr lang="en-GB"/>
              <a:t>student-T distribution (df=10)</a:t>
            </a:r>
            <a:endParaRPr/>
          </a:p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en-GB"/>
              <a:t>Rank the asset returns in the XS</a:t>
            </a:r>
            <a:endParaRPr/>
          </a:p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en-GB"/>
              <a:t>Change the sign of the asset returns in the bottom decile - this is the “real asset returns”</a:t>
            </a:r>
            <a:endParaRPr/>
          </a:p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en-GB"/>
              <a:t>Generate two signals:</a:t>
            </a:r>
            <a:br>
              <a:rPr lang="en-GB"/>
            </a:br>
            <a:r>
              <a:rPr lang="en-GB"/>
              <a:t> - One is correlated to the asset returns with the change in sign in bottom decile - the quantiled </a:t>
            </a:r>
            <a:r>
              <a:rPr lang="en-GB"/>
              <a:t>approach</a:t>
            </a:r>
            <a:br>
              <a:rPr lang="en-GB"/>
            </a:br>
            <a:r>
              <a:rPr lang="en-GB"/>
              <a:t>- The other is correlated to the signal prior to changing the bottom decile sign - the baseline weaker correlation</a:t>
            </a:r>
            <a:endParaRPr/>
          </a:p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b="1" lang="en-GB"/>
              <a:t>Both signals have positive correlation to the </a:t>
            </a:r>
            <a:r>
              <a:rPr b="1" lang="en-GB"/>
              <a:t>“real asset returns”</a:t>
            </a:r>
            <a:r>
              <a:rPr b="1" lang="en-GB"/>
              <a:t> and have positive drift</a:t>
            </a:r>
            <a:endParaRPr b="1"/>
          </a:p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en-GB"/>
              <a:t>N_assets = 200, N_days = 1,825 (5 years @ 365), N_sims = 1,000</a:t>
            </a:r>
            <a:endParaRPr/>
          </a:p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en-GB"/>
              <a:t>No leverage applied so as not to skew results</a:t>
            </a:r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2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Google Shape;203;p21"/>
          <p:cNvSpPr txBox="1"/>
          <p:nvPr>
            <p:ph type="title"/>
          </p:nvPr>
        </p:nvSpPr>
        <p:spPr>
          <a:xfrm>
            <a:off x="1297500" y="393750"/>
            <a:ext cx="7038900" cy="914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MC Results</a:t>
            </a:r>
            <a:endParaRPr/>
          </a:p>
        </p:txBody>
      </p:sp>
      <p:pic>
        <p:nvPicPr>
          <p:cNvPr id="204" name="Google Shape;204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66775" y="1760251"/>
            <a:ext cx="4912076" cy="22629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05" name="Google Shape;205;p2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877825" y="127100"/>
            <a:ext cx="3119500" cy="2412126"/>
          </a:xfrm>
          <a:prstGeom prst="rect">
            <a:avLst/>
          </a:prstGeom>
          <a:noFill/>
          <a:ln>
            <a:noFill/>
          </a:ln>
        </p:spPr>
      </p:pic>
      <p:pic>
        <p:nvPicPr>
          <p:cNvPr id="206" name="Google Shape;206;p21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877825" y="2662125"/>
            <a:ext cx="3119500" cy="228208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Focus">
  <a:themeElements>
    <a:clrScheme name="Focus">
      <a:dk1>
        <a:srgbClr val="1B212C"/>
      </a:dk1>
      <a:lt1>
        <a:srgbClr val="FFFFFF"/>
      </a:lt1>
      <a:dk2>
        <a:srgbClr val="D9D9D9"/>
      </a:dk2>
      <a:lt2>
        <a:srgbClr val="82C7A5"/>
      </a:lt2>
      <a:accent1>
        <a:srgbClr val="0145AC"/>
      </a:accent1>
      <a:accent2>
        <a:srgbClr val="EECE1A"/>
      </a:accent2>
      <a:accent3>
        <a:srgbClr val="4E5567"/>
      </a:accent3>
      <a:accent4>
        <a:srgbClr val="F4D6AD"/>
      </a:accent4>
      <a:accent5>
        <a:srgbClr val="7890CD"/>
      </a:accent5>
      <a:accent6>
        <a:srgbClr val="F15E22"/>
      </a:accent6>
      <a:hlink>
        <a:srgbClr val="7890CD"/>
      </a:hlink>
      <a:folHlink>
        <a:srgbClr val="7890CD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