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</p:sldMasterIdLst>
  <p:sldIdLst>
    <p:sldId id="256" r:id="rId2"/>
    <p:sldId id="274" r:id="rId3"/>
    <p:sldId id="275" r:id="rId4"/>
    <p:sldId id="264" r:id="rId5"/>
    <p:sldId id="272" r:id="rId6"/>
    <p:sldId id="258" r:id="rId7"/>
    <p:sldId id="273" r:id="rId8"/>
    <p:sldId id="263" r:id="rId9"/>
    <p:sldId id="265" r:id="rId10"/>
    <p:sldId id="269" r:id="rId11"/>
    <p:sldId id="261" r:id="rId12"/>
    <p:sldId id="268" r:id="rId13"/>
    <p:sldId id="262" r:id="rId14"/>
    <p:sldId id="266" r:id="rId15"/>
    <p:sldId id="260" r:id="rId16"/>
    <p:sldId id="267" r:id="rId17"/>
    <p:sldId id="270" r:id="rId18"/>
  </p:sldIdLst>
  <p:sldSz cx="12192000" cy="6858000"/>
  <p:notesSz cx="6980238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6" autoAdjust="0"/>
    <p:restoredTop sz="94660"/>
  </p:normalViewPr>
  <p:slideViewPr>
    <p:cSldViewPr snapToGrid="0">
      <p:cViewPr varScale="1">
        <p:scale>
          <a:sx n="172" d="100"/>
          <a:sy n="172" d="100"/>
        </p:scale>
        <p:origin x="319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81DA50B4-9425-459B-A444-7FC534B51E01}" type="datetimeFigureOut">
              <a:rPr lang="en-US" smtClean="0"/>
              <a:t>4/2/2025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022EBE5-829B-463C-A9E1-1905C916BC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803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A50B4-9425-459B-A444-7FC534B51E01}" type="datetimeFigureOut">
              <a:rPr lang="en-US" smtClean="0"/>
              <a:t>4/2/2025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2EBE5-829B-463C-A9E1-1905C916BC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005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A50B4-9425-459B-A444-7FC534B51E01}" type="datetimeFigureOut">
              <a:rPr lang="en-US" smtClean="0"/>
              <a:t>4/2/2025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2EBE5-829B-463C-A9E1-1905C916BC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248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A50B4-9425-459B-A444-7FC534B51E01}" type="datetimeFigureOut">
              <a:rPr lang="en-US" smtClean="0"/>
              <a:t>4/2/2025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2EBE5-829B-463C-A9E1-1905C916BC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487769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A50B4-9425-459B-A444-7FC534B51E01}" type="datetimeFigureOut">
              <a:rPr lang="en-US" smtClean="0"/>
              <a:t>4/2/2025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2EBE5-829B-463C-A9E1-1905C916BC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3362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A50B4-9425-459B-A444-7FC534B51E01}" type="datetimeFigureOut">
              <a:rPr lang="en-US" smtClean="0"/>
              <a:t>4/2/2025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2EBE5-829B-463C-A9E1-1905C916BC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136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A50B4-9425-459B-A444-7FC534B51E01}" type="datetimeFigureOut">
              <a:rPr lang="en-US" smtClean="0"/>
              <a:t>4/2/2025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2EBE5-829B-463C-A9E1-1905C916BC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3407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A50B4-9425-459B-A444-7FC534B51E01}" type="datetimeFigureOut">
              <a:rPr lang="en-US" smtClean="0"/>
              <a:t>4/2/2025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2EBE5-829B-463C-A9E1-1905C916BC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8924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A50B4-9425-459B-A444-7FC534B51E01}" type="datetimeFigureOut">
              <a:rPr lang="en-US" smtClean="0"/>
              <a:t>4/2/2025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2EBE5-829B-463C-A9E1-1905C916BC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972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A50B4-9425-459B-A444-7FC534B51E01}" type="datetimeFigureOut">
              <a:rPr lang="en-US" smtClean="0"/>
              <a:t>4/2/2025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2EBE5-829B-463C-A9E1-1905C916BC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619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A50B4-9425-459B-A444-7FC534B51E01}" type="datetimeFigureOut">
              <a:rPr lang="en-US" smtClean="0"/>
              <a:t>4/2/2025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2EBE5-829B-463C-A9E1-1905C916BC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653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A50B4-9425-459B-A444-7FC534B51E01}" type="datetimeFigureOut">
              <a:rPr lang="en-US" smtClean="0"/>
              <a:t>4/2/2025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2EBE5-829B-463C-A9E1-1905C916BC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90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A50B4-9425-459B-A444-7FC534B51E01}" type="datetimeFigureOut">
              <a:rPr lang="en-US" smtClean="0"/>
              <a:t>4/2/2025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2EBE5-829B-463C-A9E1-1905C916BC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737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A50B4-9425-459B-A444-7FC534B51E01}" type="datetimeFigureOut">
              <a:rPr lang="en-US" smtClean="0"/>
              <a:t>4/2/2025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2EBE5-829B-463C-A9E1-1905C916BC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165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A50B4-9425-459B-A444-7FC534B51E01}" type="datetimeFigureOut">
              <a:rPr lang="en-US" smtClean="0"/>
              <a:t>4/2/2025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2EBE5-829B-463C-A9E1-1905C916BC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74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A50B4-9425-459B-A444-7FC534B51E01}" type="datetimeFigureOut">
              <a:rPr lang="en-US" smtClean="0"/>
              <a:t>4/2/2025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2EBE5-829B-463C-A9E1-1905C916BC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770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A50B4-9425-459B-A444-7FC534B51E01}" type="datetimeFigureOut">
              <a:rPr lang="en-US" smtClean="0"/>
              <a:t>4/2/2025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2EBE5-829B-463C-A9E1-1905C916BC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764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A50B4-9425-459B-A444-7FC534B51E01}" type="datetimeFigureOut">
              <a:rPr lang="en-US" smtClean="0"/>
              <a:t>4/2/2025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2EBE5-829B-463C-A9E1-1905C916BC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8270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  <p:sldLayoutId id="214748381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539E0-9536-4C49-838B-F5CCD77898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5854" y="1111280"/>
            <a:ext cx="12298680" cy="2387600"/>
          </a:xfrm>
        </p:spPr>
        <p:txBody>
          <a:bodyPr/>
          <a:lstStyle/>
          <a:p>
            <a:r>
              <a:rPr lang="en-US" dirty="0"/>
              <a:t>Strategy Back-testing in the Cloud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3C346B-54BC-453C-9D23-ADF6682106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8902" y="3667875"/>
            <a:ext cx="9144000" cy="1655762"/>
          </a:xfrm>
        </p:spPr>
        <p:txBody>
          <a:bodyPr>
            <a:normAutofit fontScale="92500" lnSpcReduction="10000"/>
          </a:bodyPr>
          <a:lstStyle/>
          <a:p>
            <a:endParaRPr lang="en-US" sz="1800" dirty="0"/>
          </a:p>
          <a:p>
            <a:r>
              <a:rPr lang="en-US" sz="1800" dirty="0"/>
              <a:t>Dan Wang, PhD, CFA</a:t>
            </a:r>
          </a:p>
          <a:p>
            <a:r>
              <a:rPr lang="en-US" sz="1800" dirty="0"/>
              <a:t>2025 Apr </a:t>
            </a:r>
          </a:p>
          <a:p>
            <a:r>
              <a:rPr lang="en-US" sz="1800" dirty="0"/>
              <a:t>danwang208@gmail.com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1291E34-2E10-4182-1210-4C42924DC827}"/>
              </a:ext>
            </a:extLst>
          </p:cNvPr>
          <p:cNvSpPr txBox="1">
            <a:spLocks/>
          </p:cNvSpPr>
          <p:nvPr/>
        </p:nvSpPr>
        <p:spPr>
          <a:xfrm>
            <a:off x="1017279" y="5879506"/>
            <a:ext cx="9144000" cy="68401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20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  <a:p>
            <a:r>
              <a:rPr lang="en-US" sz="1300" dirty="0"/>
              <a:t>Chicago Trading Company</a:t>
            </a:r>
          </a:p>
        </p:txBody>
      </p:sp>
    </p:spTree>
    <p:extLst>
      <p:ext uri="{BB962C8B-B14F-4D97-AF65-F5344CB8AC3E}">
        <p14:creationId xmlns:p14="http://schemas.microsoft.com/office/powerpoint/2010/main" val="4216641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04936-5EF5-446C-8C05-E049CC01A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Back-testing Metrics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B51699-EE8E-4AD6-9ECA-087552C0F6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7405" y="1852106"/>
            <a:ext cx="9905999" cy="3541714"/>
          </a:xfrm>
        </p:spPr>
        <p:txBody>
          <a:bodyPr/>
          <a:lstStyle/>
          <a:p>
            <a:r>
              <a:rPr lang="en-US" sz="2400" dirty="0"/>
              <a:t>Using earlier example, we want to visualize the performance of a strategy that enters a position when the previous day gold price return is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x</a:t>
            </a:r>
            <a:r>
              <a:rPr lang="en-US" sz="2400" dirty="0"/>
              <a:t>, and holds the position for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dirty="0"/>
              <a:t>-days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7A2116-F6BD-4F3D-B550-3EDC4BA2B3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596" y="3330676"/>
            <a:ext cx="8685540" cy="327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0034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B4236-B006-4975-9AF5-16368B4EF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445" y="6898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Back-testing pitfalls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CAF39B-AAB1-4934-802C-C299323499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238" y="1176431"/>
            <a:ext cx="10515600" cy="4351338"/>
          </a:xfrm>
        </p:spPr>
        <p:txBody>
          <a:bodyPr>
            <a:noAutofit/>
          </a:bodyPr>
          <a:lstStyle/>
          <a:p>
            <a:r>
              <a:rPr lang="en-US" sz="2400" dirty="0"/>
              <a:t>There are some subtle things need to consider during the back-testing:</a:t>
            </a:r>
          </a:p>
          <a:p>
            <a:pPr lvl="1"/>
            <a:r>
              <a:rPr lang="en-US" b="1" dirty="0"/>
              <a:t>In-sample testing</a:t>
            </a:r>
            <a:r>
              <a:rPr lang="en-US" dirty="0"/>
              <a:t>: </a:t>
            </a:r>
          </a:p>
          <a:p>
            <a:pPr lvl="2"/>
            <a:r>
              <a:rPr lang="en-US" sz="2400" b="0" i="0" dirty="0">
                <a:solidFill>
                  <a:srgbClr val="1D1C1D"/>
                </a:solidFill>
                <a:effectLst/>
                <a:latin typeface="Slack-Lato"/>
              </a:rPr>
              <a:t>Using the same data for both training and testing can inflate performance due to over-fitting.</a:t>
            </a:r>
          </a:p>
          <a:p>
            <a:pPr lvl="1"/>
            <a:r>
              <a:rPr lang="en-US" b="1" dirty="0"/>
              <a:t>Survival bias</a:t>
            </a:r>
            <a:r>
              <a:rPr lang="en-US" dirty="0"/>
              <a:t>: </a:t>
            </a:r>
          </a:p>
          <a:p>
            <a:pPr lvl="2"/>
            <a:r>
              <a:rPr lang="en-US" sz="2400" b="0" i="0" dirty="0">
                <a:solidFill>
                  <a:srgbClr val="1D1C1D"/>
                </a:solidFill>
                <a:effectLst/>
                <a:latin typeface="Slack-Lato"/>
              </a:rPr>
              <a:t>Index content changes over time. If we fail to consider excluded names, we introduce a 'picking the winners' bias.</a:t>
            </a:r>
            <a:endParaRPr lang="en-US" sz="2400" dirty="0"/>
          </a:p>
          <a:p>
            <a:pPr lvl="1"/>
            <a:r>
              <a:rPr lang="en-US" b="1" dirty="0"/>
              <a:t>Look-ahead bias</a:t>
            </a:r>
            <a:r>
              <a:rPr lang="en-US" dirty="0"/>
              <a:t>: </a:t>
            </a:r>
          </a:p>
          <a:p>
            <a:pPr lvl="2"/>
            <a:r>
              <a:rPr lang="en-US" sz="2400" b="0" i="0" dirty="0">
                <a:solidFill>
                  <a:srgbClr val="1D1C1D"/>
                </a:solidFill>
                <a:effectLst/>
                <a:latin typeface="Slack-Lato"/>
              </a:rPr>
              <a:t>Future data inadvertently "sneaking in" to the back-tester can distort results</a:t>
            </a:r>
            <a:r>
              <a:rPr lang="en-US" sz="2400" dirty="0"/>
              <a:t> </a:t>
            </a:r>
          </a:p>
          <a:p>
            <a:pPr lvl="2"/>
            <a:r>
              <a:rPr lang="en-US" sz="2400" dirty="0"/>
              <a:t>Example: reporting lags for major economic data, revisions, index additions. </a:t>
            </a:r>
          </a:p>
        </p:txBody>
      </p:sp>
    </p:spTree>
    <p:extLst>
      <p:ext uri="{BB962C8B-B14F-4D97-AF65-F5344CB8AC3E}">
        <p14:creationId xmlns:p14="http://schemas.microsoft.com/office/powerpoint/2010/main" val="3979373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B4236-B006-4975-9AF5-16368B4EF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445" y="6898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Back-testing pitfalls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CAF39B-AAB1-4934-802C-C299323499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185" y="978913"/>
            <a:ext cx="10515600" cy="4351338"/>
          </a:xfrm>
        </p:spPr>
        <p:txBody>
          <a:bodyPr>
            <a:noAutofit/>
          </a:bodyPr>
          <a:lstStyle/>
          <a:p>
            <a:pPr lvl="1"/>
            <a:r>
              <a:rPr lang="en-US" sz="2400" b="1" dirty="0"/>
              <a:t>Market-regime change</a:t>
            </a:r>
            <a:r>
              <a:rPr lang="en-US" sz="2400" dirty="0"/>
              <a:t>: </a:t>
            </a:r>
          </a:p>
          <a:p>
            <a:pPr lvl="2"/>
            <a:r>
              <a:rPr lang="en-US" sz="2400" dirty="0"/>
              <a:t>the market “parameters” are not stationary. </a:t>
            </a:r>
          </a:p>
          <a:p>
            <a:pPr lvl="2"/>
            <a:r>
              <a:rPr lang="en-US" sz="2400" dirty="0"/>
              <a:t>The recession period</a:t>
            </a:r>
          </a:p>
          <a:p>
            <a:pPr lvl="2"/>
            <a:r>
              <a:rPr lang="en-US" sz="2400" dirty="0"/>
              <a:t>The crisis period: 2008-global financial crisis; 2020 </a:t>
            </a:r>
            <a:r>
              <a:rPr lang="en-US" sz="2400" dirty="0" err="1"/>
              <a:t>Covid</a:t>
            </a:r>
            <a:endParaRPr lang="en-US" sz="2400" dirty="0"/>
          </a:p>
          <a:p>
            <a:pPr lvl="2"/>
            <a:r>
              <a:rPr lang="en-US" sz="2400" dirty="0"/>
              <a:t>Periods of varying interest rates/Business cycles</a:t>
            </a:r>
          </a:p>
          <a:p>
            <a:pPr lvl="2"/>
            <a:r>
              <a:rPr lang="en-US" sz="2400" dirty="0"/>
              <a:t>Major technological changes: dot-com bubble, AI</a:t>
            </a:r>
          </a:p>
          <a:p>
            <a:pPr lvl="1"/>
            <a:r>
              <a:rPr lang="en-US" sz="2400" b="1" dirty="0"/>
              <a:t>Trading cost</a:t>
            </a:r>
            <a:r>
              <a:rPr lang="en-US" sz="2400" dirty="0"/>
              <a:t>: </a:t>
            </a:r>
          </a:p>
          <a:p>
            <a:pPr lvl="2"/>
            <a:r>
              <a:rPr lang="en-US" sz="2400" dirty="0"/>
              <a:t>Fees, commission and borrow-cost.</a:t>
            </a:r>
          </a:p>
          <a:p>
            <a:pPr lvl="1"/>
            <a:r>
              <a:rPr lang="en-US" sz="2400" b="1" dirty="0"/>
              <a:t>Price impact:</a:t>
            </a:r>
          </a:p>
          <a:p>
            <a:pPr lvl="2"/>
            <a:r>
              <a:rPr lang="en-US" sz="2400" b="1" dirty="0"/>
              <a:t>The impact of the strategy’s trade on the market price.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84416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97043-65DD-4DE1-AA46-47F9F935B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679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Other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09FDA-C728-4755-AAC4-205789728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727" y="1120229"/>
            <a:ext cx="10515600" cy="5587548"/>
          </a:xfrm>
        </p:spPr>
        <p:txBody>
          <a:bodyPr>
            <a:normAutofit fontScale="85000" lnSpcReduction="20000"/>
          </a:bodyPr>
          <a:lstStyle/>
          <a:p>
            <a:r>
              <a:rPr lang="en-US" sz="2000" b="1" dirty="0"/>
              <a:t>Trading opportunity: </a:t>
            </a:r>
          </a:p>
          <a:p>
            <a:pPr lvl="1"/>
            <a:r>
              <a:rPr lang="en-US" sz="2000" dirty="0"/>
              <a:t>back testing is easy when using ‘infinite’ paper money.</a:t>
            </a:r>
          </a:p>
          <a:p>
            <a:pPr lvl="1"/>
            <a:r>
              <a:rPr lang="en-US" sz="2000" dirty="0"/>
              <a:t>Considerations:</a:t>
            </a:r>
          </a:p>
          <a:p>
            <a:pPr lvl="2"/>
            <a:r>
              <a:rPr lang="en-US" dirty="0"/>
              <a:t>The fact that real-life strategy capital is constrained</a:t>
            </a:r>
          </a:p>
          <a:p>
            <a:pPr lvl="2"/>
            <a:r>
              <a:rPr lang="en-US" dirty="0"/>
              <a:t>Total strategy trading volume</a:t>
            </a:r>
          </a:p>
          <a:p>
            <a:pPr lvl="2"/>
            <a:r>
              <a:rPr lang="en-US" dirty="0"/>
              <a:t>Drawdown limits</a:t>
            </a:r>
          </a:p>
          <a:p>
            <a:pPr lvl="2"/>
            <a:r>
              <a:rPr lang="en-US" dirty="0"/>
              <a:t>Risk tolerance</a:t>
            </a:r>
          </a:p>
          <a:p>
            <a:r>
              <a:rPr lang="en-US" sz="2000" b="1" dirty="0"/>
              <a:t>Seasonality:</a:t>
            </a:r>
          </a:p>
          <a:p>
            <a:pPr lvl="1"/>
            <a:r>
              <a:rPr lang="en-US" sz="2000" dirty="0"/>
              <a:t>Is the trade flow at “end of month” or “year end” different than the rest of time?</a:t>
            </a:r>
          </a:p>
          <a:p>
            <a:r>
              <a:rPr lang="en-US" sz="2000" b="1" dirty="0"/>
              <a:t>Robustness of back-testing:</a:t>
            </a:r>
          </a:p>
          <a:p>
            <a:pPr lvl="1"/>
            <a:r>
              <a:rPr lang="en-US" sz="2000" dirty="0"/>
              <a:t>Varying the starting time of the strategy may change the result</a:t>
            </a:r>
          </a:p>
          <a:p>
            <a:pPr lvl="1"/>
            <a:r>
              <a:rPr lang="en-US" sz="2000" dirty="0"/>
              <a:t>Does it matter if the strategy starts on Monday or Tuesday</a:t>
            </a:r>
          </a:p>
          <a:p>
            <a:pPr lvl="1"/>
            <a:r>
              <a:rPr lang="en-US" sz="2000" dirty="0"/>
              <a:t>Varying the strategy parameters </a:t>
            </a:r>
          </a:p>
          <a:p>
            <a:pPr lvl="1"/>
            <a:r>
              <a:rPr lang="en-US" sz="2000" dirty="0"/>
              <a:t>Varying the pricing data sources</a:t>
            </a:r>
          </a:p>
          <a:p>
            <a:r>
              <a:rPr lang="en-US" sz="2000" b="1" dirty="0"/>
              <a:t>Bias-variance tradeoff:</a:t>
            </a:r>
          </a:p>
          <a:p>
            <a:pPr lvl="1"/>
            <a:r>
              <a:rPr lang="en-US" sz="2000" dirty="0"/>
              <a:t>the choice is art.</a:t>
            </a:r>
          </a:p>
          <a:p>
            <a:pPr marL="457200" lvl="1" indent="0">
              <a:buNone/>
            </a:pPr>
            <a:endParaRPr lang="en-US" sz="2000" dirty="0"/>
          </a:p>
          <a:p>
            <a:pPr lvl="1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06712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0937A-2B01-43C7-9E1F-BD8BC5B46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few 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A810C9-E75B-4B79-B865-27C7E5E4DA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Goal is to avoid overfitting, and reduce the chance of false discovery. </a:t>
            </a:r>
          </a:p>
          <a:p>
            <a:r>
              <a:rPr lang="en-US" sz="2000" dirty="0"/>
              <a:t>Develop models for entire asset classes or investment universe</a:t>
            </a:r>
          </a:p>
          <a:p>
            <a:r>
              <a:rPr lang="en-US" sz="2000" dirty="0"/>
              <a:t>Apply bagging. For a long/short portfolio, the strategy shall work on different set of instruments. Thus avoid affected by outliers. </a:t>
            </a:r>
          </a:p>
          <a:p>
            <a:r>
              <a:rPr lang="en-US" sz="2000" dirty="0"/>
              <a:t>Record every </a:t>
            </a:r>
            <a:r>
              <a:rPr lang="en-US" sz="2000" dirty="0" err="1"/>
              <a:t>backtest</a:t>
            </a:r>
            <a:r>
              <a:rPr lang="en-US" sz="2000" dirty="0"/>
              <a:t> result:</a:t>
            </a:r>
          </a:p>
          <a:p>
            <a:pPr lvl="1"/>
            <a:r>
              <a:rPr lang="en-US" sz="2000" dirty="0"/>
              <a:t>Repeat and reinvestigate.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7301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8C786-41E2-44D9-A95E-01B6B58FE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Practical considerations when running in the cloud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FA75AE-07BF-4422-A81B-CB97A1CD12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812766" cy="4351338"/>
          </a:xfrm>
        </p:spPr>
        <p:txBody>
          <a:bodyPr>
            <a:normAutofit/>
          </a:bodyPr>
          <a:lstStyle/>
          <a:p>
            <a:r>
              <a:rPr lang="en-US" sz="2400" b="1" dirty="0"/>
              <a:t>Data:</a:t>
            </a:r>
          </a:p>
          <a:p>
            <a:pPr lvl="1"/>
            <a:r>
              <a:rPr lang="en-US" dirty="0"/>
              <a:t>Data needs to be stored in the cloud, local data cannot be accessed by the cloud.</a:t>
            </a:r>
          </a:p>
          <a:p>
            <a:pPr lvl="1"/>
            <a:r>
              <a:rPr lang="en-US" dirty="0"/>
              <a:t>To optimize performance on the cloud, </a:t>
            </a:r>
            <a:r>
              <a:rPr lang="en-US" b="0" i="0" dirty="0">
                <a:solidFill>
                  <a:srgbClr val="1D1C1D"/>
                </a:solidFill>
                <a:effectLst/>
                <a:latin typeface="Slack-Lato"/>
              </a:rPr>
              <a:t>it is essential to determine the best format to store the data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The speed of loading/accessing the data needs to be considered. </a:t>
            </a:r>
          </a:p>
          <a:p>
            <a:pPr lvl="1"/>
            <a:r>
              <a:rPr lang="en-US" dirty="0"/>
              <a:t>Preprocessing the data can sometimes help optimize the usage of cloud.</a:t>
            </a:r>
          </a:p>
          <a:p>
            <a:pPr lvl="1"/>
            <a:endParaRPr lang="en-US" dirty="0"/>
          </a:p>
          <a:p>
            <a:pPr lvl="1"/>
            <a:endParaRPr lang="en-US" sz="1400" dirty="0"/>
          </a:p>
          <a:p>
            <a:endParaRPr lang="en-US" sz="1800" dirty="0"/>
          </a:p>
          <a:p>
            <a:pPr lvl="1"/>
            <a:endParaRPr lang="en-US" sz="1400" dirty="0"/>
          </a:p>
          <a:p>
            <a:pPr lvl="1"/>
            <a:endParaRPr lang="en-US" sz="1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6EF32E-2FE5-4745-BDFA-63B779DB16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2672" y="2079109"/>
            <a:ext cx="4416993" cy="3717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2552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F2992-BC00-4D7A-977E-95FC97131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considerations when running in the cloud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F026C0-CEA7-4F8E-9982-A81C4FE4E7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184775"/>
          </a:xfrm>
        </p:spPr>
        <p:txBody>
          <a:bodyPr>
            <a:normAutofit/>
          </a:bodyPr>
          <a:lstStyle/>
          <a:p>
            <a:r>
              <a:rPr lang="en-US" b="1" dirty="0"/>
              <a:t>Cluster/workers:</a:t>
            </a:r>
          </a:p>
          <a:p>
            <a:pPr lvl="1"/>
            <a:r>
              <a:rPr lang="en-US" sz="2400" dirty="0"/>
              <a:t>With given or limited number of clusters/workers, consider ways to maximize the overall speed.</a:t>
            </a:r>
          </a:p>
          <a:p>
            <a:pPr lvl="1"/>
            <a:r>
              <a:rPr lang="en-US" sz="2400" dirty="0"/>
              <a:t>Estimation of the data size and total memory used for each run. </a:t>
            </a:r>
          </a:p>
          <a:p>
            <a:pPr lvl="1"/>
            <a:r>
              <a:rPr lang="en-US" sz="2400" dirty="0"/>
              <a:t>Cost needs to be considered.</a:t>
            </a:r>
          </a:p>
          <a:p>
            <a:r>
              <a:rPr lang="en-US" b="1" dirty="0"/>
              <a:t>Smooth process to improve productivity</a:t>
            </a:r>
            <a:r>
              <a:rPr lang="en-US" dirty="0"/>
              <a:t>:</a:t>
            </a:r>
          </a:p>
          <a:p>
            <a:pPr lvl="1"/>
            <a:r>
              <a:rPr lang="en-US" sz="2400" dirty="0"/>
              <a:t>When running in the cloud, there is risk of losing connectivity (though most cloud platform have automatically reconnect features.)</a:t>
            </a:r>
          </a:p>
          <a:p>
            <a:pPr lvl="1"/>
            <a:r>
              <a:rPr lang="en-US" sz="2400" dirty="0"/>
              <a:t>Design and run the process step by step and save the intermediate steps. </a:t>
            </a:r>
          </a:p>
          <a:p>
            <a:pPr lvl="1"/>
            <a:r>
              <a:rPr lang="en-US" sz="2400" dirty="0"/>
              <a:t>Label the runs in a meaningful way. </a:t>
            </a:r>
          </a:p>
        </p:txBody>
      </p:sp>
    </p:spTree>
    <p:extLst>
      <p:ext uri="{BB962C8B-B14F-4D97-AF65-F5344CB8AC3E}">
        <p14:creationId xmlns:p14="http://schemas.microsoft.com/office/powerpoint/2010/main" val="27143260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1CBE6-DC54-4D2E-9F6E-CE88FA32E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306D51-E841-4AA7-BDC3-716F8C5768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100" dirty="0"/>
              <a:t>Views and opinions expressed in this presentations are those of the speaker and not necessarily reflect the views or opinions of Chicago Trading Company</a:t>
            </a:r>
          </a:p>
        </p:txBody>
      </p:sp>
    </p:spTree>
    <p:extLst>
      <p:ext uri="{BB962C8B-B14F-4D97-AF65-F5344CB8AC3E}">
        <p14:creationId xmlns:p14="http://schemas.microsoft.com/office/powerpoint/2010/main" val="3504677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EA070-B819-4112-A4A0-F9D78EFCB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886" y="77742"/>
            <a:ext cx="10515600" cy="1325563"/>
          </a:xfrm>
        </p:spPr>
        <p:txBody>
          <a:bodyPr/>
          <a:lstStyle/>
          <a:p>
            <a:r>
              <a:rPr lang="en-US" dirty="0" err="1"/>
              <a:t>Backtesting</a:t>
            </a:r>
            <a:r>
              <a:rPr lang="en-US" dirty="0"/>
              <a:t> is NOT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31E12A-EDB8-45BF-811E-1DC9E9F597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16" y="1469572"/>
            <a:ext cx="11421292" cy="5388428"/>
          </a:xfrm>
        </p:spPr>
        <p:txBody>
          <a:bodyPr>
            <a:normAutofit/>
          </a:bodyPr>
          <a:lstStyle/>
          <a:p>
            <a:r>
              <a:rPr lang="en-US" b="1" dirty="0"/>
              <a:t>Alpha signal research tools. </a:t>
            </a:r>
          </a:p>
          <a:p>
            <a:r>
              <a:rPr lang="en-US" b="1" dirty="0"/>
              <a:t>Example: when Gold price goes up, technology sector tends to outperform the rest of the market. </a:t>
            </a:r>
          </a:p>
          <a:p>
            <a:r>
              <a:rPr lang="en-US" b="1" dirty="0"/>
              <a:t>Develop the alpha signals first. </a:t>
            </a:r>
          </a:p>
          <a:p>
            <a:r>
              <a:rPr lang="en-US" b="1" dirty="0"/>
              <a:t>A well defined alpha signal is developed first, and then used in the back-testing of strategies.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152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67D57-11D5-0F78-F5BD-F604C0E48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Backtesting</a:t>
            </a:r>
            <a:r>
              <a:rPr lang="en-US" dirty="0"/>
              <a:t> categories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29D44D-85DC-BF08-CE17-2856E63335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Historical Simulation</a:t>
            </a:r>
          </a:p>
          <a:p>
            <a:r>
              <a:rPr lang="en-US" dirty="0"/>
              <a:t>Cross validation: scenario </a:t>
            </a:r>
          </a:p>
          <a:p>
            <a:r>
              <a:rPr lang="en-US" dirty="0"/>
              <a:t>Simulation of Synthetic Data</a:t>
            </a:r>
          </a:p>
        </p:txBody>
      </p:sp>
    </p:spTree>
    <p:extLst>
      <p:ext uri="{BB962C8B-B14F-4D97-AF65-F5344CB8AC3E}">
        <p14:creationId xmlns:p14="http://schemas.microsoft.com/office/powerpoint/2010/main" val="570415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EA070-B819-4112-A4A0-F9D78EFCB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886" y="77742"/>
            <a:ext cx="10515600" cy="1325563"/>
          </a:xfrm>
        </p:spPr>
        <p:txBody>
          <a:bodyPr/>
          <a:lstStyle/>
          <a:p>
            <a:r>
              <a:rPr lang="en-US" dirty="0" err="1"/>
              <a:t>Backtesting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31E12A-EDB8-45BF-811E-1DC9E9F597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855" y="1117303"/>
            <a:ext cx="11421292" cy="5388428"/>
          </a:xfrm>
        </p:spPr>
        <p:txBody>
          <a:bodyPr>
            <a:normAutofit/>
          </a:bodyPr>
          <a:lstStyle/>
          <a:p>
            <a:r>
              <a:rPr lang="en-US" sz="2000" b="1" dirty="0"/>
              <a:t>Launch of New Strategy</a:t>
            </a:r>
          </a:p>
          <a:p>
            <a:pPr lvl="1"/>
            <a:r>
              <a:rPr lang="en-US" sz="2000" b="1" dirty="0"/>
              <a:t>Why run the </a:t>
            </a:r>
            <a:r>
              <a:rPr lang="en-US" sz="2000" b="1" dirty="0" err="1"/>
              <a:t>backtesting</a:t>
            </a:r>
            <a:r>
              <a:rPr lang="en-US" sz="2000" b="1" dirty="0"/>
              <a:t>? </a:t>
            </a:r>
            <a:endParaRPr lang="en-US" sz="2000" dirty="0"/>
          </a:p>
          <a:p>
            <a:pPr lvl="2"/>
            <a:r>
              <a:rPr lang="en-US" dirty="0"/>
              <a:t>Approximate the real-life investment process</a:t>
            </a:r>
          </a:p>
          <a:p>
            <a:pPr lvl="2"/>
            <a:r>
              <a:rPr lang="en-US" dirty="0"/>
              <a:t>Analyze portfolio returns, risk characteristics, style exposures, drawdowns etc. </a:t>
            </a:r>
          </a:p>
          <a:p>
            <a:pPr lvl="2"/>
            <a:r>
              <a:rPr lang="en-US" dirty="0"/>
              <a:t>Compare different strategies and select the optimal ones.</a:t>
            </a:r>
          </a:p>
          <a:p>
            <a:pPr lvl="1"/>
            <a:r>
              <a:rPr lang="en-US" sz="2000" b="1" dirty="0"/>
              <a:t>How to back-test a trading strategy</a:t>
            </a:r>
          </a:p>
          <a:p>
            <a:pPr lvl="2"/>
            <a:r>
              <a:rPr lang="en-US" dirty="0"/>
              <a:t>Define a set of investment rules and processes, key parameters, and apply those rules to historical data. </a:t>
            </a:r>
          </a:p>
          <a:p>
            <a:pPr lvl="1"/>
            <a:r>
              <a:rPr lang="en-US" sz="2000" b="1" dirty="0"/>
              <a:t>Key questions to answer: </a:t>
            </a:r>
          </a:p>
          <a:p>
            <a:pPr lvl="2"/>
            <a:r>
              <a:rPr lang="en-US" dirty="0"/>
              <a:t>which stocks/bonds to chose? </a:t>
            </a:r>
          </a:p>
          <a:p>
            <a:pPr lvl="2"/>
            <a:r>
              <a:rPr lang="en-US" dirty="0"/>
              <a:t>When to trigger the trade: at what price shall we entry or exit? </a:t>
            </a:r>
          </a:p>
          <a:p>
            <a:pPr lvl="2"/>
            <a:r>
              <a:rPr lang="en-US" dirty="0"/>
              <a:t>What quantity should we trade?</a:t>
            </a:r>
          </a:p>
          <a:p>
            <a:pPr lvl="2"/>
            <a:r>
              <a:rPr lang="en-US" dirty="0"/>
              <a:t>How long should we hold our positions?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867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97825-198C-4959-8D27-0412E215E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161" y="394861"/>
            <a:ext cx="10515600" cy="1325563"/>
          </a:xfrm>
        </p:spPr>
        <p:txBody>
          <a:bodyPr/>
          <a:lstStyle/>
          <a:p>
            <a:r>
              <a:rPr lang="en-US" dirty="0"/>
              <a:t>Cloud computing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1CFEC5-B1FD-484D-B06E-0466DD3575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094945"/>
            <a:ext cx="4712898" cy="342101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36E66B1-54E0-4D0F-833F-66A58BC42BD4}"/>
              </a:ext>
            </a:extLst>
          </p:cNvPr>
          <p:cNvSpPr/>
          <p:nvPr/>
        </p:nvSpPr>
        <p:spPr>
          <a:xfrm>
            <a:off x="2282283" y="5954751"/>
            <a:ext cx="1620644" cy="63190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7544DA-C3C0-4BA2-977C-979F4FC85F6A}"/>
              </a:ext>
            </a:extLst>
          </p:cNvPr>
          <p:cNvSpPr/>
          <p:nvPr/>
        </p:nvSpPr>
        <p:spPr>
          <a:xfrm>
            <a:off x="7207404" y="5954751"/>
            <a:ext cx="1620644" cy="631903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0CE4D77-792B-410F-A7BF-892E0402A6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888" y="2147842"/>
            <a:ext cx="4603234" cy="3701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427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3DB0C-46DB-4B77-B743-10706963B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Cloud computing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67E17-A133-4773-B4C8-43E8776008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400" b="1" dirty="0"/>
              <a:t>Cloud computing</a:t>
            </a:r>
            <a:r>
              <a:rPr lang="en-US" sz="2400" dirty="0"/>
              <a:t>: cloud computing is the </a:t>
            </a:r>
            <a:r>
              <a:rPr lang="en-US" sz="2400" b="1" u="sng" dirty="0"/>
              <a:t>on-demand</a:t>
            </a:r>
            <a:r>
              <a:rPr lang="en-US" sz="2400" dirty="0"/>
              <a:t> availability of computer systems resources. Instead of buying/owning/maintaining physical data centers and serves, one can access data storage and computing power, on an as-needed basis. </a:t>
            </a:r>
          </a:p>
          <a:p>
            <a:r>
              <a:rPr lang="en-US" sz="2400" b="1" dirty="0"/>
              <a:t>Advantage of cloud computing</a:t>
            </a:r>
            <a:r>
              <a:rPr lang="en-US" sz="2400" dirty="0"/>
              <a:t>:</a:t>
            </a:r>
          </a:p>
          <a:p>
            <a:pPr lvl="1"/>
            <a:r>
              <a:rPr lang="en-US" b="1" dirty="0"/>
              <a:t>Pay-as-you-go</a:t>
            </a:r>
            <a:r>
              <a:rPr lang="en-US" dirty="0"/>
              <a:t>: no fixed costs.</a:t>
            </a:r>
          </a:p>
          <a:p>
            <a:pPr lvl="1"/>
            <a:r>
              <a:rPr lang="en-US" b="1" dirty="0"/>
              <a:t>No physical on-site data center</a:t>
            </a:r>
            <a:r>
              <a:rPr lang="en-US" dirty="0"/>
              <a:t>: reduced need for  24-hour electricity and maintenance.</a:t>
            </a:r>
          </a:p>
          <a:p>
            <a:pPr lvl="1"/>
            <a:r>
              <a:rPr lang="en-US" b="1" dirty="0"/>
              <a:t>Scalability</a:t>
            </a:r>
            <a:r>
              <a:rPr lang="en-US" dirty="0"/>
              <a:t>: Large clouds providers have functions distributed over multiple locations, offering huge computation power. </a:t>
            </a:r>
          </a:p>
          <a:p>
            <a:pPr lvl="1"/>
            <a:r>
              <a:rPr lang="en-US" b="1" dirty="0"/>
              <a:t>Resource Sharing</a:t>
            </a:r>
            <a:r>
              <a:rPr lang="en-US" dirty="0"/>
              <a:t>: Allows for efficient utilization of resources.</a:t>
            </a:r>
          </a:p>
          <a:p>
            <a:pPr lvl="1"/>
            <a:r>
              <a:rPr lang="en-US" b="1" dirty="0"/>
              <a:t>Familiarity</a:t>
            </a:r>
            <a:r>
              <a:rPr lang="en-US" dirty="0"/>
              <a:t>: Cloud storage has similar structure as local storage, making it easy to use. </a:t>
            </a:r>
          </a:p>
        </p:txBody>
      </p:sp>
    </p:spTree>
    <p:extLst>
      <p:ext uri="{BB962C8B-B14F-4D97-AF65-F5344CB8AC3E}">
        <p14:creationId xmlns:p14="http://schemas.microsoft.com/office/powerpoint/2010/main" val="2777827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3535F-84FB-25E3-14E4-AC7803DAC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Microsoft Azure Storage Explorer Examples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DE1E142-244E-1307-D343-19198907F8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7626" y="1889015"/>
            <a:ext cx="6605853" cy="4418801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3C9C34-5049-ABBD-A9AD-888B96E1F6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2202" y="1889015"/>
            <a:ext cx="4153518" cy="413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605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B7703-6E58-42DF-A8B9-EE60C3A0B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28" y="428323"/>
            <a:ext cx="9905998" cy="1478570"/>
          </a:xfrm>
        </p:spPr>
        <p:txBody>
          <a:bodyPr>
            <a:normAutofit/>
          </a:bodyPr>
          <a:lstStyle/>
          <a:p>
            <a:r>
              <a:rPr lang="en-US" dirty="0"/>
              <a:t>Back-testing trading strategies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9BA88F-CC1A-4604-AF4C-5B4E9C2DD5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628" y="1538242"/>
            <a:ext cx="10515600" cy="4351338"/>
          </a:xfrm>
        </p:spPr>
        <p:txBody>
          <a:bodyPr>
            <a:noAutofit/>
          </a:bodyPr>
          <a:lstStyle/>
          <a:p>
            <a:r>
              <a:rPr lang="en-US" b="1" dirty="0"/>
              <a:t>Back testing a trading strategy: </a:t>
            </a:r>
          </a:p>
          <a:p>
            <a:pPr lvl="1"/>
            <a:r>
              <a:rPr lang="en-US" sz="2400" dirty="0"/>
              <a:t>strategy design</a:t>
            </a:r>
          </a:p>
          <a:p>
            <a:pPr lvl="1"/>
            <a:r>
              <a:rPr lang="en-US" sz="2400" dirty="0"/>
              <a:t>historical investment simulation </a:t>
            </a:r>
          </a:p>
          <a:p>
            <a:pPr lvl="1"/>
            <a:r>
              <a:rPr lang="en-US" sz="2400" dirty="0"/>
              <a:t>analysis of back-testing output</a:t>
            </a:r>
          </a:p>
          <a:p>
            <a:pPr lvl="1"/>
            <a:r>
              <a:rPr lang="en-US" sz="2400" dirty="0"/>
              <a:t>run in production</a:t>
            </a:r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pPr marL="0" indent="0">
              <a:buNone/>
            </a:pPr>
            <a:endParaRPr lang="en-US" sz="1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DCDA2A-E043-5FC6-3E42-48433BB035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681" y="4221518"/>
            <a:ext cx="7838485" cy="173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424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93EBC-B174-4B5A-9EA5-590077668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925" y="413692"/>
            <a:ext cx="9905998" cy="1478570"/>
          </a:xfrm>
        </p:spPr>
        <p:txBody>
          <a:bodyPr/>
          <a:lstStyle/>
          <a:p>
            <a:r>
              <a:rPr lang="en-US" dirty="0"/>
              <a:t>Back-testing trading strategies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158532-FF80-41EB-A759-2D86507D16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925" y="1598853"/>
            <a:ext cx="10515600" cy="5032375"/>
          </a:xfrm>
        </p:spPr>
        <p:txBody>
          <a:bodyPr>
            <a:normAutofit fontScale="77500" lnSpcReduction="20000"/>
          </a:bodyPr>
          <a:lstStyle/>
          <a:p>
            <a:r>
              <a:rPr lang="en-US" sz="3100" b="1" dirty="0"/>
              <a:t>Performance metrics for back-testing</a:t>
            </a:r>
          </a:p>
          <a:p>
            <a:pPr lvl="1"/>
            <a:r>
              <a:rPr lang="en-US" sz="3100" dirty="0">
                <a:solidFill>
                  <a:srgbClr val="0070C0"/>
                </a:solidFill>
              </a:rPr>
              <a:t>Net </a:t>
            </a:r>
            <a:r>
              <a:rPr lang="en-US" sz="3100" dirty="0" err="1">
                <a:solidFill>
                  <a:srgbClr val="0070C0"/>
                </a:solidFill>
              </a:rPr>
              <a:t>PnL</a:t>
            </a:r>
            <a:r>
              <a:rPr lang="en-US" sz="3100" dirty="0">
                <a:solidFill>
                  <a:srgbClr val="0070C0"/>
                </a:solidFill>
              </a:rPr>
              <a:t>/Sharpe</a:t>
            </a:r>
          </a:p>
          <a:p>
            <a:pPr lvl="1"/>
            <a:r>
              <a:rPr lang="en-US" sz="3100" dirty="0">
                <a:solidFill>
                  <a:srgbClr val="0070C0"/>
                </a:solidFill>
              </a:rPr>
              <a:t>Risk adjusted returns</a:t>
            </a:r>
            <a:endParaRPr lang="en-US" sz="3100" dirty="0"/>
          </a:p>
          <a:p>
            <a:pPr lvl="1"/>
            <a:r>
              <a:rPr lang="en-US" sz="3100" dirty="0">
                <a:solidFill>
                  <a:srgbClr val="0070C0"/>
                </a:solidFill>
              </a:rPr>
              <a:t>Market exposures</a:t>
            </a:r>
          </a:p>
          <a:p>
            <a:pPr lvl="1"/>
            <a:r>
              <a:rPr lang="en-US" sz="3100" dirty="0">
                <a:solidFill>
                  <a:srgbClr val="0070C0"/>
                </a:solidFill>
              </a:rPr>
              <a:t>Volatility</a:t>
            </a:r>
            <a:endParaRPr lang="en-US" sz="3100" dirty="0"/>
          </a:p>
          <a:p>
            <a:pPr lvl="1"/>
            <a:r>
              <a:rPr lang="en-US" sz="3100" dirty="0">
                <a:solidFill>
                  <a:srgbClr val="0070C0"/>
                </a:solidFill>
              </a:rPr>
              <a:t>Risk</a:t>
            </a:r>
            <a:endParaRPr lang="en-US" sz="3100" dirty="0"/>
          </a:p>
          <a:p>
            <a:pPr lvl="1"/>
            <a:r>
              <a:rPr lang="en-US" sz="3100" dirty="0">
                <a:solidFill>
                  <a:srgbClr val="0070C0"/>
                </a:solidFill>
              </a:rPr>
              <a:t>Drawdowns</a:t>
            </a:r>
          </a:p>
          <a:p>
            <a:pPr lvl="1"/>
            <a:r>
              <a:rPr lang="en-US" sz="3100" dirty="0">
                <a:solidFill>
                  <a:srgbClr val="0070C0"/>
                </a:solidFill>
              </a:rPr>
              <a:t>Average AUM / Capacity</a:t>
            </a:r>
          </a:p>
          <a:p>
            <a:pPr lvl="1"/>
            <a:r>
              <a:rPr lang="en-US" sz="3100" dirty="0">
                <a:solidFill>
                  <a:srgbClr val="0070C0"/>
                </a:solidFill>
              </a:rPr>
              <a:t>Average Holding Period</a:t>
            </a:r>
          </a:p>
          <a:p>
            <a:pPr lvl="1"/>
            <a:r>
              <a:rPr lang="en-US" sz="3100" dirty="0">
                <a:solidFill>
                  <a:srgbClr val="0070C0"/>
                </a:solidFill>
              </a:rPr>
              <a:t>Annualized Turnover</a:t>
            </a:r>
          </a:p>
          <a:p>
            <a:pPr lvl="1"/>
            <a:r>
              <a:rPr lang="en-US" sz="3100" dirty="0">
                <a:solidFill>
                  <a:srgbClr val="0070C0"/>
                </a:solidFill>
              </a:rPr>
              <a:t>Correlation between different strategies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087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15575</TotalTime>
  <Words>917</Words>
  <Application>Microsoft Office PowerPoint</Application>
  <PresentationFormat>Widescreen</PresentationFormat>
  <Paragraphs>126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Slack-Lato</vt:lpstr>
      <vt:lpstr>Arial</vt:lpstr>
      <vt:lpstr>Tw Cen MT</vt:lpstr>
      <vt:lpstr>Circuit</vt:lpstr>
      <vt:lpstr>Strategy Back-testing in the Cloud</vt:lpstr>
      <vt:lpstr>Backtesting is NOT</vt:lpstr>
      <vt:lpstr>Backtesting categories</vt:lpstr>
      <vt:lpstr>Backtesting </vt:lpstr>
      <vt:lpstr>Cloud computing</vt:lpstr>
      <vt:lpstr>Cloud computing</vt:lpstr>
      <vt:lpstr>Microsoft Azure Storage Explorer Examples</vt:lpstr>
      <vt:lpstr>Back-testing trading strategies</vt:lpstr>
      <vt:lpstr>Back-testing trading strategies</vt:lpstr>
      <vt:lpstr>Back-testing Metrics Examples</vt:lpstr>
      <vt:lpstr>Back-testing pitfalls</vt:lpstr>
      <vt:lpstr>Back-testing pitfalls (cont.)</vt:lpstr>
      <vt:lpstr>Other issues</vt:lpstr>
      <vt:lpstr>A few recommendations</vt:lpstr>
      <vt:lpstr>Practical considerations when running in the cloud</vt:lpstr>
      <vt:lpstr>Practical considerations when running in the cloud (cont.)</vt:lpstr>
      <vt:lpstr>Disclaimer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Simulations with Cloud</dc:title>
  <dc:creator>Dan Wang</dc:creator>
  <cp:lastModifiedBy>Dan Wang</cp:lastModifiedBy>
  <cp:revision>162</cp:revision>
  <cp:lastPrinted>2023-05-16T13:37:27Z</cp:lastPrinted>
  <dcterms:created xsi:type="dcterms:W3CDTF">2023-05-15T12:33:49Z</dcterms:created>
  <dcterms:modified xsi:type="dcterms:W3CDTF">2025-04-09T15:39:46Z</dcterms:modified>
</cp:coreProperties>
</file>